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2C_6E7CA05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48_156CC4B6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41_A5CDE298.xml" ContentType="application/vnd.ms-powerpoint.comments+xml"/>
  <Override PartName="/ppt/comments/modernComment_13F_CAFFC92E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122_83DB016D.xml" ContentType="application/vnd.ms-powerpoint.comments+xml"/>
  <Override PartName="/ppt/notesSlides/notesSlide26.xml" ContentType="application/vnd.openxmlformats-officedocument.presentationml.notesSlide+xml"/>
  <Override PartName="/ppt/comments/modernComment_11D_D9EFCEB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4"/>
  </p:sldMasterIdLst>
  <p:notesMasterIdLst>
    <p:notesMasterId r:id="rId40"/>
  </p:notesMasterIdLst>
  <p:sldIdLst>
    <p:sldId id="300" r:id="rId5"/>
    <p:sldId id="320" r:id="rId6"/>
    <p:sldId id="295" r:id="rId7"/>
    <p:sldId id="328" r:id="rId8"/>
    <p:sldId id="260" r:id="rId9"/>
    <p:sldId id="299" r:id="rId10"/>
    <p:sldId id="321" r:id="rId11"/>
    <p:sldId id="319" r:id="rId12"/>
    <p:sldId id="325" r:id="rId13"/>
    <p:sldId id="326" r:id="rId14"/>
    <p:sldId id="293" r:id="rId15"/>
    <p:sldId id="288" r:id="rId16"/>
    <p:sldId id="294" r:id="rId17"/>
    <p:sldId id="298" r:id="rId18"/>
    <p:sldId id="317" r:id="rId19"/>
    <p:sldId id="303" r:id="rId20"/>
    <p:sldId id="308" r:id="rId21"/>
    <p:sldId id="309" r:id="rId22"/>
    <p:sldId id="331" r:id="rId23"/>
    <p:sldId id="310" r:id="rId24"/>
    <p:sldId id="287" r:id="rId25"/>
    <p:sldId id="316" r:id="rId26"/>
    <p:sldId id="322" r:id="rId27"/>
    <p:sldId id="314" r:id="rId28"/>
    <p:sldId id="315" r:id="rId29"/>
    <p:sldId id="312" r:id="rId30"/>
    <p:sldId id="313" r:id="rId31"/>
    <p:sldId id="329" r:id="rId32"/>
    <p:sldId id="301" r:id="rId33"/>
    <p:sldId id="330" r:id="rId34"/>
    <p:sldId id="324" r:id="rId35"/>
    <p:sldId id="311" r:id="rId36"/>
    <p:sldId id="327" r:id="rId37"/>
    <p:sldId id="290" r:id="rId38"/>
    <p:sldId id="285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9AA0A6"/>
          </p15:clr>
        </p15:guide>
        <p15:guide id="2" pos="680">
          <p15:clr>
            <a:srgbClr val="000000"/>
          </p15:clr>
        </p15:guide>
        <p15:guide id="3" pos="3936">
          <p15:clr>
            <a:srgbClr val="9AA0A6"/>
          </p15:clr>
        </p15:guide>
        <p15:guide id="4" pos="7000">
          <p15:clr>
            <a:srgbClr val="000000"/>
          </p15:clr>
        </p15:guide>
        <p15:guide id="5" orient="horz" pos="567">
          <p15:clr>
            <a:srgbClr val="9AA0A6"/>
          </p15:clr>
        </p15:guide>
        <p15:guide id="6" orient="horz" pos="3693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D49937-5CC8-D1FC-39A7-E9372A1196AE}" name="Kai Foerster" initials="KF" userId="S::214288@students.hertie-school.org::cec3fe1f-25b8-483c-a83a-3abfcdfb7222" providerId="AD"/>
  <p188:author id="{FED410BD-6FB0-7888-41B2-63BA41DA5386}" name="Danial Riaz" initials="DR" userId="S::201678@students.hertie-school.org::70130074-3f16-4d6e-9157-064be165cb23" providerId="AD"/>
  <p188:author id="{F7B9A8ED-3EEC-99DA-E046-F2074CA031B1}" name="Steven Kerr" initials="SK" userId="S::211924@students.hertie-school.org::7b4860a6-334d-46e6-b6e3-049a3db834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A7BFC-11B5-4110-A218-9FFE7951C90E}" v="4" dt="2023-11-27T10:20:29.744"/>
    <p1510:client id="{29CB3A4A-500A-4DC1-AE31-AED341538B09}" v="10" dt="2023-11-26T19:02:43.611"/>
    <p1510:client id="{333688F8-2DBE-4C1D-AE6E-4035DE9C725F}" v="2861" vWet="2863" dt="2023-11-26T21:08:13.068"/>
    <p1510:client id="{6A418340-2C92-FA44-AC8E-FEB98C37519F}" v="4560" dt="2023-11-26T21:14:53.148"/>
    <p1510:client id="{6BDE6E87-A36B-4197-B3C4-95C532B74658}" v="653" dt="2023-11-26T20:30:33.891"/>
    <p1510:client id="{B8AE571B-596C-0B4A-94D9-3588CE0957C1}" v="2286" dt="2023-11-26T21:06:27.205"/>
    <p1510:client id="{CCAC57DB-F518-4B22-9DAC-5B6BF75E5766}" v="201" dt="2023-11-27T02:03:57.997"/>
    <p1510:client id="{FE0D0FED-CE8E-9B45-B2DF-E2FED51AFEA7}" v="450" dt="2023-11-26T22:46:01.513"/>
  </p1510:revLst>
</p1510:revInfo>
</file>

<file path=ppt/tableStyles.xml><?xml version="1.0" encoding="utf-8"?>
<a:tblStyleLst xmlns:a="http://schemas.openxmlformats.org/drawingml/2006/main" def="{F78B4D48-FB32-4CF5-8F60-3082B1F2CEC6}">
  <a:tblStyle styleId="{F78B4D48-FB32-4CF5-8F60-3082B1F2CE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60"/>
        <p:guide pos="680"/>
        <p:guide pos="3936"/>
        <p:guide pos="7000"/>
        <p:guide orient="horz" pos="567"/>
        <p:guide orient="horz" pos="36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omments/modernComment_11D_D9EFCE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FE13E7-7106-4B3D-8D92-BF0D9FDF8AB4}" authorId="{29D49937-5CC8-D1FC-39A7-E9372A1196AE}" created="2023-11-26T18:16:17.689">
    <pc:sldMkLst xmlns:pc="http://schemas.microsoft.com/office/powerpoint/2013/main/command">
      <pc:docMk/>
      <pc:sldMk cId="3656371897" sldId="285"/>
    </pc:sldMkLst>
    <p188:txBody>
      <a:bodyPr/>
      <a:lstStyle/>
      <a:p>
        <a:r>
          <a:rPr lang="en-GB"/>
          <a:t>Can we remove this, given it is on the map in the previous slide?</a:t>
        </a:r>
      </a:p>
    </p188:txBody>
  </p188:cm>
</p188:cmLst>
</file>

<file path=ppt/comments/modernComment_122_83DB01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245ADB-6626-3C42-AB3E-05BC6741AAE4}" authorId="{F7B9A8ED-3EEC-99DA-E046-F2074CA031B1}" created="2023-11-26T17:38:34.8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12168045" sldId="290"/>
      <ac:picMk id="15" creationId="{48D0A0C9-3B93-3D50-FFAF-9860A1055CAA}"/>
    </ac:deMkLst>
    <p188:txBody>
      <a:bodyPr/>
      <a:lstStyle/>
      <a:p>
        <a:r>
          <a:rPr lang="de-DE"/>
          <a:t>Nice graphic!</a:t>
        </a:r>
      </a:p>
    </p188:txBody>
  </p188:cm>
</p188:cmLst>
</file>

<file path=ppt/comments/modernComment_12C_6E7CA0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620A1A-0FA4-463F-AA44-2EC9F55BFEB5}" authorId="{29D49937-5CC8-D1FC-39A7-E9372A1196AE}" created="2023-11-26T19:36:36.659">
    <pc:sldMkLst xmlns:pc="http://schemas.microsoft.com/office/powerpoint/2013/main/command">
      <pc:docMk/>
      <pc:sldMk cId="1853661277" sldId="300"/>
    </pc:sldMkLst>
    <p188:txBody>
      <a:bodyPr/>
      <a:lstStyle/>
      <a:p>
        <a:r>
          <a:rPr lang="en-GB"/>
          <a:t>OVERALL: Align font size and style across sheets plss</a:t>
        </a:r>
      </a:p>
    </p188:txBody>
  </p188:cm>
</p188:cmLst>
</file>

<file path=ppt/comments/modernComment_13F_CAFFC9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0AC782-B65A-4F41-AAD8-5852C148A05F}" authorId="{F7B9A8ED-3EEC-99DA-E046-F2074CA031B1}" status="resolved" created="2023-11-26T17:35:55.034" complete="100000">
    <pc:sldMkLst xmlns:pc="http://schemas.microsoft.com/office/powerpoint/2013/main/command">
      <pc:docMk/>
      <pc:sldMk cId="3405760814" sldId="319"/>
    </pc:sldMkLst>
    <p188:replyLst>
      <p188:reply id="{823D659F-21E7-4432-8379-1534770B2503}" authorId="{29D49937-5CC8-D1FC-39A7-E9372A1196AE}" created="2023-11-26T18:17:24.083">
        <p188:txBody>
          <a:bodyPr/>
          <a:lstStyle/>
          <a:p>
            <a:r>
              <a:rPr lang="en-GB"/>
              <a:t>Lukas: would be great if you import that slide from google slides, would fit perfectly here</a:t>
            </a:r>
          </a:p>
        </p188:txBody>
      </p188:reply>
    </p188:replyLst>
    <p188:txBody>
      <a:bodyPr/>
      <a:lstStyle/>
      <a:p>
        <a:r>
          <a:rPr lang="de-DE"/>
          <a:t>Leaving this slide to Lukas</a:t>
        </a:r>
      </a:p>
    </p188:txBody>
  </p188:cm>
  <p188:cm id="{2D267F76-0193-7849-BFEB-7858B6C4BFFC}" authorId="{FED410BD-6FB0-7888-41B2-63BA41DA5386}" created="2023-11-26T20:27:16.170">
    <pc:sldMkLst xmlns:pc="http://schemas.microsoft.com/office/powerpoint/2013/main/command">
      <pc:docMk/>
      <pc:sldMk cId="3405760814" sldId="319"/>
    </pc:sldMkLst>
    <p188:txBody>
      <a:bodyPr/>
      <a:lstStyle/>
      <a:p>
        <a:r>
          <a:rPr lang="en-DE"/>
          <a:t>Change to CPI Score (Transparency Int) and Single Bidding Rate Rank (Paper)
</a:t>
        </a:r>
      </a:p>
    </p188:txBody>
  </p188:cm>
</p188:cmLst>
</file>

<file path=ppt/comments/modernComment_141_A5CDE2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EA8354-9275-0D45-9243-89E14330D85D}" authorId="{F7B9A8ED-3EEC-99DA-E046-F2074CA031B1}" status="resolved" created="2023-11-26T18:18:29.44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81733528" sldId="321"/>
      <ac:picMk id="20" creationId="{9A735677-CD8A-67F4-CB73-C9D2455B7858}"/>
    </ac:deMkLst>
    <p188:replyLst>
      <p188:reply id="{8ED37BE7-F886-4A8F-8BED-2A49DFD84846}" authorId="{29D49937-5CC8-D1FC-39A7-E9372A1196AE}" created="2023-11-26T18:18:54.202">
        <p188:txBody>
          <a:bodyPr/>
          <a:lstStyle/>
          <a:p>
            <a:r>
              <a:rPr lang="en-GB"/>
              <a:t>yess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3-11-26T18:34:38.520" authorId="{F7B9A8ED-3EEC-99DA-E046-F2074CA031B1}"/>
              </p223:rxn>
            </p223:reactions>
          </p:ext>
        </p188:extLst>
      </p188:reply>
    </p188:replyLst>
    <p188:txBody>
      <a:bodyPr/>
      <a:lstStyle/>
      <a:p>
        <a:r>
          <a:rPr lang="de-DE"/>
          <a:t>Kai, this is beautiful! Did you make this yourself? :0</a:t>
        </a:r>
      </a:p>
    </p188:txBody>
  </p188:cm>
</p188:cmLst>
</file>

<file path=ppt/comments/modernComment_148_156CC4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044661-272F-47AF-BD18-1FD053846071}" authorId="{29D49937-5CC8-D1FC-39A7-E9372A1196AE}" created="2023-11-26T19:34:48.5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9449782" sldId="328"/>
      <ac:spMk id="141" creationId="{00000000-0000-0000-0000-000000000000}"/>
    </ac:deMkLst>
    <p188:replyLst>
      <p188:reply id="{2861D83A-9825-FD48-993E-078419923FD1}" authorId="{FED410BD-6FB0-7888-41B2-63BA41DA5386}" created="2023-11-26T19:48:33.282">
        <p188:txBody>
          <a:bodyPr/>
          <a:lstStyle/>
          <a:p>
            <a:r>
              <a:rPr lang="en-DE"/>
              <a:t>Corruption risk in contractingmarkets: a network science perspective
PG 45
</a:t>
            </a:r>
          </a:p>
        </p188:txBody>
      </p188:reply>
    </p188:replyLst>
    <p188:txBody>
      <a:bodyPr/>
      <a:lstStyle/>
      <a:p>
        <a:r>
          <a:rPr lang="en-GB"/>
          <a:t>[@Danial Riaz] where did this reference come from?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9341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fa291a7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fa291a7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2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4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29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476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2458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701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5641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742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804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147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R-A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defined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cycles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length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four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network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divided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by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paths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length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three</a:t>
            </a:r>
            <a:endParaRPr lang="de-DE" sz="11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3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+ dataset: 3 min - Kai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over time: 1 min - Lukas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with EM: 4 min – Lukas and Danial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prediction: 1.5 min – Steve / Kai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Conclusion: 0.5 min – Steve / Kai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243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141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453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73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138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301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189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41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14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Perennial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governments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adv.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democracies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Consequences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Slows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growth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innovation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Subverts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301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6356e2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06356e2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28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EU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law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requires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above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certain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amount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1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published</a:t>
            </a:r>
            <a:r>
              <a:rPr lang="de-DE" sz="11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on Tenders Electronic Daily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66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06356e2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906356e2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8572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646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2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" name="Google Shape;31;p2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32" name="Google Shape;32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12" name="Google Shape;12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" name="Google Shape;15;p1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16" name="Google Shape;16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" name="Google Shape;19;p1"/>
          <p:cNvSpPr txBox="1"/>
          <p:nvPr/>
        </p:nvSpPr>
        <p:spPr>
          <a:xfrm>
            <a:off x="838196" y="676031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6E7CA05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uropa.eu/eurobarometer/surveys/detail/2658" TargetMode="External"/><Relationship Id="rId3" Type="http://schemas.openxmlformats.org/officeDocument/2006/relationships/hyperlink" Target="https://colab.research.google.com/corgiredirector?site=https%3A%2F%2Fdoi.org%2F10.1007%2Fs41060-019-00204-1" TargetMode="External"/><Relationship Id="rId7" Type="http://schemas.openxmlformats.org/officeDocument/2006/relationships/hyperlink" Target="https://www.consilium.europa.eu/en/press/press-releases/2022/03/14/trade-provisional-agreement-ipi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workx.org/documentation/stable/reference/algorithms/generated/networkx.algorithms.bipartite.cluster.robins_alexander_clustering.html" TargetMode="External"/><Relationship Id="rId5" Type="http://schemas.openxmlformats.org/officeDocument/2006/relationships/hyperlink" Target="https://ec.europa.eu/eurostat/web/gisco/geodata/reference-data/administrative-units-statistical-units/countries#countries20" TargetMode="External"/><Relationship Id="rId4" Type="http://schemas.openxmlformats.org/officeDocument/2006/relationships/hyperlink" Target="http://www.networksciencebook.com/" TargetMode="External"/><Relationship Id="rId9" Type="http://schemas.openxmlformats.org/officeDocument/2006/relationships/hyperlink" Target="https://www.transparency.org/en/cpi/202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tico.eu/article/france-demands-eu-corruption-busting-watchdog-with-teeth/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www.icij.org/investigations/cyprus-confidential/lawmakers-call-for-eu-crackdown-after-icijs-cyprus-confidential-revelation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iegel.de/international/corruption-scandal-in-the-european-parliament-who-got-the-bags-of-money-a-10e736f6-108a-472f-8fc2-77c6f48dea2a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8/10/relationships/comments" Target="../comments/modernComment_122_83DB016D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D9EFCEB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156CC4B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1_A5CDE29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3F_CAFFC92E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/>
        </p:nvSpPr>
        <p:spPr>
          <a:xfrm>
            <a:off x="892384" y="3399665"/>
            <a:ext cx="4612071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Kai Foerster, Steve Kerr,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Lukas Lehmann, Danial Riaz</a:t>
            </a:r>
            <a:endParaRPr sz="2000"/>
          </a:p>
        </p:txBody>
      </p:sp>
      <p:sp>
        <p:nvSpPr>
          <p:cNvPr id="120" name="Google Shape;120;p14"/>
          <p:cNvSpPr txBox="1"/>
          <p:nvPr/>
        </p:nvSpPr>
        <p:spPr>
          <a:xfrm>
            <a:off x="486570" y="2355062"/>
            <a:ext cx="54237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35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EU Contract Networks</a:t>
            </a:r>
            <a:endParaRPr sz="3500"/>
          </a:p>
        </p:txBody>
      </p:sp>
      <p:cxnSp>
        <p:nvCxnSpPr>
          <p:cNvPr id="121" name="Google Shape;121;p14"/>
          <p:cNvCxnSpPr/>
          <p:nvPr/>
        </p:nvCxnSpPr>
        <p:spPr>
          <a:xfrm rot="10800000" flipH="1">
            <a:off x="763020" y="3244562"/>
            <a:ext cx="4870800" cy="15000"/>
          </a:xfrm>
          <a:prstGeom prst="straightConnector1">
            <a:avLst/>
          </a:prstGeom>
          <a:noFill/>
          <a:ln w="38100" cap="flat" cmpd="sng">
            <a:solidFill>
              <a:srgbClr val="90010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 txBox="1"/>
          <p:nvPr/>
        </p:nvSpPr>
        <p:spPr>
          <a:xfrm>
            <a:off x="1590419" y="4259213"/>
            <a:ext cx="32160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3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27 Nov 2023</a:t>
            </a:r>
            <a:endParaRPr sz="1700"/>
          </a:p>
        </p:txBody>
      </p:sp>
      <p:pic>
        <p:nvPicPr>
          <p:cNvPr id="5" name="Grafik 4" descr="Ein Bild, das Gebäude, Majorelle Blue, Blau, draußen enthält.&#10;&#10;Automatisch generierte Beschreibung">
            <a:extLst>
              <a:ext uri="{FF2B5EF4-FFF2-40B4-BE49-F238E27FC236}">
                <a16:creationId xmlns:a16="http://schemas.microsoft.com/office/drawing/2014/main" id="{E01C695D-0375-D430-8A99-F32D52C82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70" y="1651767"/>
            <a:ext cx="5999625" cy="355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12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A02D2C8-99E5-5156-D43E-D4D9B949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046" y="745149"/>
            <a:ext cx="3632629" cy="37917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Network Properties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3359" y="3771041"/>
            <a:ext cx="6979723" cy="1531796"/>
          </a:xfrm>
        </p:spPr>
        <p:txBody>
          <a:bodyPr/>
          <a:lstStyle/>
          <a:p>
            <a:pPr marL="114300" indent="0">
              <a:buNone/>
            </a:pPr>
            <a:r>
              <a:rPr lang="en-GB" sz="1400" b="1" i="1">
                <a:latin typeface="Georgia" panose="02040502050405020303" pitchFamily="18" charset="0"/>
              </a:rPr>
              <a:t>On the Right: Slovakia 2012 in spring layout</a:t>
            </a:r>
          </a:p>
          <a:p>
            <a:r>
              <a:rPr lang="en-GB" sz="1400" i="1">
                <a:latin typeface="Georgia" panose="02040502050405020303" pitchFamily="18" charset="0"/>
              </a:rPr>
              <a:t>Gray nodes are issuers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White nodes are winners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weight of the edges (thickness) indicates the log count of contracts between the issuers and winners.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</a:t>
            </a:r>
            <a:r>
              <a:rPr lang="en-GB" sz="1400" i="1" err="1">
                <a:latin typeface="Georgia" panose="02040502050405020303" pitchFamily="18" charset="0"/>
              </a:rPr>
              <a:t>color</a:t>
            </a:r>
            <a:r>
              <a:rPr lang="en-GB" sz="1400" i="1">
                <a:latin typeface="Georgia" panose="02040502050405020303" pitchFamily="18" charset="0"/>
              </a:rPr>
              <a:t> of the edges represents the share of single-bid contracts among these connections; the more red an edge is, the higher the proportion of single-bid contracts.</a:t>
            </a:r>
            <a:endParaRPr lang="de-DE" sz="1400" i="1"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0D8077-6DA8-1F1F-3E0D-9439AA069A6F}"/>
              </a:ext>
            </a:extLst>
          </p:cNvPr>
          <p:cNvSpPr txBox="1"/>
          <p:nvPr/>
        </p:nvSpPr>
        <p:spPr>
          <a:xfrm>
            <a:off x="977097" y="1945898"/>
            <a:ext cx="5275971" cy="914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i="1">
                <a:latin typeface="Georgia"/>
              </a:rPr>
              <a:t>On the Left: Bipartite network structure Ireland 2012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1">
                <a:latin typeface="Georgia"/>
              </a:rPr>
              <a:t>Red nodes – issuers of contracts</a:t>
            </a:r>
            <a:endParaRPr lang="en-GB" i="1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1">
                <a:latin typeface="Georgia"/>
              </a:rPr>
              <a:t>Blue nodes – winners of contracts </a:t>
            </a:r>
            <a:endParaRPr lang="en-GB" i="1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2B393-AB64-B11B-67A0-C528D9E99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2" t="13093" r="19008" b="17646"/>
          <a:stretch/>
        </p:blipFill>
        <p:spPr>
          <a:xfrm>
            <a:off x="648182" y="3115974"/>
            <a:ext cx="3783209" cy="284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0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Networks Over Time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90F1-472A-5084-BD4C-AD85B231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099" y="107148"/>
            <a:ext cx="8610600" cy="1325563"/>
          </a:xfrm>
        </p:spPr>
        <p:txBody>
          <a:bodyPr/>
          <a:lstStyle/>
          <a:p>
            <a:pPr>
              <a:buNone/>
            </a:pPr>
            <a:r>
              <a:rPr lang="en-GB" sz="2800" b="1" i="1">
                <a:latin typeface="Georgia" panose="02040502050405020303" pitchFamily="18" charset="0"/>
              </a:rPr>
              <a:t>Ireland</a:t>
            </a:r>
            <a:endParaRPr lang="en-DE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3FE1C-7E0F-1926-6F2A-A7F8894C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0" y="1371444"/>
            <a:ext cx="11770760" cy="4694066"/>
          </a:xfrm>
          <a:prstGeom prst="rect">
            <a:avLst/>
          </a:prstGeom>
        </p:spPr>
      </p:pic>
      <p:pic>
        <p:nvPicPr>
          <p:cNvPr id="5" name="Grafik 4" descr="Ein Bild, das orange, Design enthält.&#10;&#10;Automatisch generierte Beschreibung">
            <a:extLst>
              <a:ext uri="{FF2B5EF4-FFF2-40B4-BE49-F238E27FC236}">
                <a16:creationId xmlns:a16="http://schemas.microsoft.com/office/drawing/2014/main" id="{4EFED021-C259-9800-FC50-BB1C6166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9" y="521286"/>
            <a:ext cx="682672" cy="424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068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48E58-C6B3-79B7-6D93-5E6F6BC4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93" y="1396298"/>
            <a:ext cx="11728807" cy="46604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8F48F5-58EF-8755-0184-96B9E9ABCE0A}"/>
              </a:ext>
            </a:extLst>
          </p:cNvPr>
          <p:cNvSpPr txBox="1">
            <a:spLocks/>
          </p:cNvSpPr>
          <p:nvPr/>
        </p:nvSpPr>
        <p:spPr>
          <a:xfrm>
            <a:off x="1875099" y="107148"/>
            <a:ext cx="8610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800" b="1" i="1">
                <a:latin typeface="Georgia" panose="02040502050405020303" pitchFamily="18" charset="0"/>
              </a:rPr>
              <a:t>Slovakia</a:t>
            </a:r>
            <a:endParaRPr lang="en-DE" sz="2000"/>
          </a:p>
        </p:txBody>
      </p:sp>
      <p:pic>
        <p:nvPicPr>
          <p:cNvPr id="8" name="Grafik 7" descr="Ein Bild, das Symbol, Flagge, Logo, Emblem enthält.&#10;&#10;Automatisch generierte Beschreibung">
            <a:extLst>
              <a:ext uri="{FF2B5EF4-FFF2-40B4-BE49-F238E27FC236}">
                <a16:creationId xmlns:a16="http://schemas.microsoft.com/office/drawing/2014/main" id="{C4A2E43E-EF9A-3FEA-419A-88810F28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9" y="521286"/>
            <a:ext cx="682672" cy="456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78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113934" y="2984250"/>
            <a:ext cx="9964131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Comparison with Empirical Models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083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 dirty="0">
                <a:latin typeface="Georgia"/>
              </a:rPr>
              <a:t>Comparing our degree distribution to the degree dist</a:t>
            </a:r>
            <a:r>
              <a:rPr lang="en-GB" b="1" i="1" dirty="0">
                <a:latin typeface="Georgia"/>
              </a:rPr>
              <a:t>ribution of the </a:t>
            </a:r>
            <a:r>
              <a:rPr lang="en-GB" b="1" i="1" dirty="0" err="1">
                <a:latin typeface="Georgia"/>
              </a:rPr>
              <a:t>Barabási</a:t>
            </a:r>
            <a:r>
              <a:rPr lang="en-GB" b="1" i="1" dirty="0">
                <a:latin typeface="Georgia"/>
              </a:rPr>
              <a:t>–Albert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4A235E-03F4-C4E7-7D85-BBC9FAF1A475}"/>
              </a:ext>
            </a:extLst>
          </p:cNvPr>
          <p:cNvSpPr txBox="1">
            <a:spLocks/>
          </p:cNvSpPr>
          <p:nvPr/>
        </p:nvSpPr>
        <p:spPr>
          <a:xfrm>
            <a:off x="1056976" y="29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800" b="1" i="1">
                <a:latin typeface="Georgia" panose="02040502050405020303" pitchFamily="18" charset="0"/>
              </a:rPr>
              <a:t>Degree Distributions</a:t>
            </a:r>
            <a:endParaRPr lang="en-DE" sz="2800"/>
          </a:p>
        </p:txBody>
      </p:sp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F5D29178-CC46-9EA0-4E83-25BBE1C8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1" y="1644939"/>
            <a:ext cx="5873844" cy="3304644"/>
          </a:xfrm>
          <a:prstGeom prst="rect">
            <a:avLst/>
          </a:prstGeom>
        </p:spPr>
      </p:pic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89C970B6-8048-42A1-B398-53CE881A4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464" y="1709765"/>
            <a:ext cx="5868538" cy="329061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C7E33C-649A-F92B-DAC6-432384FAF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5010102"/>
            <a:ext cx="10515600" cy="950771"/>
          </a:xfrm>
        </p:spPr>
        <p:txBody>
          <a:bodyPr/>
          <a:lstStyle/>
          <a:p>
            <a:r>
              <a:rPr lang="en-US" sz="1600" i="1" dirty="0">
                <a:latin typeface="Georgia"/>
              </a:rPr>
              <a:t>Both networks are scale-free</a:t>
            </a:r>
          </a:p>
          <a:p>
            <a:r>
              <a:rPr lang="en-US" sz="1600" i="1" dirty="0">
                <a:latin typeface="Georgia"/>
              </a:rPr>
              <a:t>Similar distribution, but greater range on x-axis</a:t>
            </a:r>
            <a:endParaRPr lang="en-US" dirty="0"/>
          </a:p>
          <a:p>
            <a:pPr lvl="1"/>
            <a:r>
              <a:rPr lang="en-US" sz="1600" i="1" dirty="0">
                <a:latin typeface="Georgia"/>
              </a:rPr>
              <a:t>All winners can work with all issuers in simulation... no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351770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4A235E-03F4-C4E7-7D85-BBC9FAF1A475}"/>
              </a:ext>
            </a:extLst>
          </p:cNvPr>
          <p:cNvSpPr txBox="1">
            <a:spLocks/>
          </p:cNvSpPr>
          <p:nvPr/>
        </p:nvSpPr>
        <p:spPr>
          <a:xfrm>
            <a:off x="1079722" y="598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GB" sz="2800" b="1" i="1">
                <a:latin typeface="Georgia"/>
              </a:rPr>
              <a:t>Degree Distributions</a:t>
            </a:r>
            <a:endParaRPr lang="en-US" sz="2800">
              <a:latin typeface="Georgia"/>
            </a:endParaRPr>
          </a:p>
        </p:txBody>
      </p:sp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753809A5-6A4D-433E-D103-C9CDFF1E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94" y="1805554"/>
            <a:ext cx="5963124" cy="33255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F5B194-1851-9F1C-5BB7-B9DBD2B4A77B}"/>
              </a:ext>
            </a:extLst>
          </p:cNvPr>
          <p:cNvSpPr txBox="1">
            <a:spLocks/>
          </p:cNvSpPr>
          <p:nvPr/>
        </p:nvSpPr>
        <p:spPr>
          <a:xfrm>
            <a:off x="107950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b="1" i="1" dirty="0">
                <a:latin typeface="Georgia"/>
              </a:rPr>
              <a:t>Comparing our degree distribution to the degree distribution of the </a:t>
            </a:r>
            <a:r>
              <a:rPr lang="en-GB" b="1" i="1" dirty="0" err="1">
                <a:latin typeface="Georgia"/>
              </a:rPr>
              <a:t>Barabási</a:t>
            </a:r>
            <a:r>
              <a:rPr lang="en-GB" b="1" i="1" dirty="0">
                <a:latin typeface="Georgia"/>
              </a:rPr>
              <a:t>–Albert model</a:t>
            </a:r>
          </a:p>
        </p:txBody>
      </p:sp>
      <p:pic>
        <p:nvPicPr>
          <p:cNvPr id="2" name="Picture 1" descr="A graph with blue squares&#10;&#10;Description automatically generated">
            <a:extLst>
              <a:ext uri="{FF2B5EF4-FFF2-40B4-BE49-F238E27FC236}">
                <a16:creationId xmlns:a16="http://schemas.microsoft.com/office/drawing/2014/main" id="{9576E235-DA81-CED7-1B1D-C5AED386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17" y="1834870"/>
            <a:ext cx="5891284" cy="33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59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Comparing inverse percolations in the EU Network with the Albert </a:t>
            </a:r>
            <a:r>
              <a:rPr lang="en-GB" sz="1400" b="1" i="1" err="1">
                <a:latin typeface="Georgia" panose="02040502050405020303" pitchFamily="18" charset="0"/>
              </a:rPr>
              <a:t>Barabasi</a:t>
            </a:r>
            <a:r>
              <a:rPr lang="en-GB" sz="1400" b="1" i="1">
                <a:latin typeface="Georgia" panose="02040502050405020303" pitchFamily="18" charset="0"/>
              </a:rPr>
              <a:t>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49" y="1528024"/>
            <a:ext cx="6049489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Assessing the robustness of the Network</a:t>
            </a:r>
          </a:p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Random Networks: 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A randomly picked node is likely to have an average degree of the network &lt;k&gt;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Doesn’t matter which edge you remove first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There’s a finite fraction of nodes at which we lose the Giant Component</a:t>
            </a:r>
          </a:p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Scale Free (AB) Network: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No &lt;k&gt;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Large # of Nodes with small k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Small # of Nodes with large k (Hubs)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A randomly removed edge is more likely to be a node with smaller k</a:t>
            </a:r>
          </a:p>
          <a:p>
            <a:pPr lvl="1">
              <a:spcAft>
                <a:spcPts val="600"/>
              </a:spcAft>
            </a:pPr>
            <a:r>
              <a:rPr lang="en-GB" sz="1400" i="1">
                <a:latin typeface="Georgia" panose="02040502050405020303" pitchFamily="18" charset="0"/>
              </a:rPr>
              <a:t>More robust against random failures but are not tolerant to a coordinated 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710B1-2057-19D1-CBEA-1A020C171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93"/>
          <a:stretch/>
        </p:blipFill>
        <p:spPr>
          <a:xfrm>
            <a:off x="7275762" y="1528024"/>
            <a:ext cx="4636015" cy="2358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20E1A-33A8-DF0B-36A7-03A9344E5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38"/>
          <a:stretch/>
        </p:blipFill>
        <p:spPr>
          <a:xfrm>
            <a:off x="7334956" y="3886906"/>
            <a:ext cx="4759567" cy="24710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E735AB-1293-3CAF-3904-719F01C86CD7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Inverse Percolations</a:t>
            </a:r>
            <a:endParaRPr lang="en-DE" sz="2000"/>
          </a:p>
        </p:txBody>
      </p:sp>
    </p:spTree>
    <p:extLst>
      <p:ext uri="{BB962C8B-B14F-4D97-AF65-F5344CB8AC3E}">
        <p14:creationId xmlns:p14="http://schemas.microsoft.com/office/powerpoint/2010/main" val="357633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432593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Comparing inverse percolations in the EU Network with the Albert </a:t>
            </a:r>
            <a:r>
              <a:rPr lang="en-GB" sz="1400" b="1" i="1" err="1">
                <a:latin typeface="Georgia" panose="02040502050405020303" pitchFamily="18" charset="0"/>
              </a:rPr>
              <a:t>Barabasi</a:t>
            </a:r>
            <a:r>
              <a:rPr lang="en-GB" sz="1400" b="1" i="1">
                <a:latin typeface="Georgia" panose="02040502050405020303" pitchFamily="18" charset="0"/>
              </a:rPr>
              <a:t>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097" y="5543951"/>
            <a:ext cx="8495805" cy="666729"/>
          </a:xfrm>
        </p:spPr>
        <p:txBody>
          <a:bodyPr/>
          <a:lstStyle/>
          <a:p>
            <a:pPr marL="114300" indent="0" algn="ctr">
              <a:buNone/>
            </a:pPr>
            <a:r>
              <a:rPr lang="en-GB" sz="1600" i="1">
                <a:latin typeface="Georgia" panose="02040502050405020303" pitchFamily="18" charset="0"/>
              </a:rPr>
              <a:t>Similar results seen for Slovakia in 2010 as well </a:t>
            </a:r>
            <a:endParaRPr lang="en-DE" sz="1600" i="1">
              <a:latin typeface="Georgia" panose="020405020504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63285-FA3E-9933-C30F-5F89C98F4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4"/>
          <a:stretch/>
        </p:blipFill>
        <p:spPr>
          <a:xfrm>
            <a:off x="755073" y="2176441"/>
            <a:ext cx="5760417" cy="2949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7D1C19-4363-45E4-0BFD-92197FB48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251" y="2176441"/>
            <a:ext cx="5681749" cy="28494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BE695E-EB25-5DB9-111B-0EF325D07462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Inverse Percolations</a:t>
            </a:r>
            <a:endParaRPr lang="en-DE" sz="2000"/>
          </a:p>
        </p:txBody>
      </p:sp>
    </p:spTree>
    <p:extLst>
      <p:ext uri="{BB962C8B-B14F-4D97-AF65-F5344CB8AC3E}">
        <p14:creationId xmlns:p14="http://schemas.microsoft.com/office/powerpoint/2010/main" val="393041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BE695E-EB25-5DB9-111B-0EF325D07462}"/>
              </a:ext>
            </a:extLst>
          </p:cNvPr>
          <p:cNvSpPr txBox="1">
            <a:spLocks/>
          </p:cNvSpPr>
          <p:nvPr/>
        </p:nvSpPr>
        <p:spPr>
          <a:xfrm>
            <a:off x="10795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Average Path lengths and Clustering Coefficients</a:t>
            </a:r>
            <a:endParaRPr lang="en-DE" sz="20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D9F9C48-DE70-56BD-0894-52935987B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4180" y="4823301"/>
            <a:ext cx="8481786" cy="344238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Small number of Avg. path length signifies a more interconnected network. It takes a smaller number of ‘hops’ on average to reach from one node to another </a:t>
            </a:r>
          </a:p>
          <a:p>
            <a:pPr>
              <a:spcAft>
                <a:spcPts val="600"/>
              </a:spcAft>
            </a:pPr>
            <a:r>
              <a:rPr lang="en-GB" sz="1600" i="1">
                <a:latin typeface="Georgia" panose="02040502050405020303" pitchFamily="18" charset="0"/>
              </a:rPr>
              <a:t>Lower Clustering Coefficient signifies nodes are connected to the overall network rather than being more connected to their own clusters</a:t>
            </a:r>
            <a:endParaRPr lang="en-GB" sz="1400" i="1">
              <a:latin typeface="Georgia" panose="0204050205040502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15F65B-8B64-D253-F67D-57C0A92E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91" y="1325563"/>
            <a:ext cx="7772400" cy="32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0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0ABB5-EDFA-3E82-9651-A66FAE52B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19" y="1112856"/>
            <a:ext cx="6037434" cy="5144437"/>
          </a:xfrm>
          <a:prstGeom prst="rect">
            <a:avLst/>
          </a:prstGeom>
        </p:spPr>
      </p:pic>
      <p:sp>
        <p:nvSpPr>
          <p:cNvPr id="139" name="Google Shape;139;p17"/>
          <p:cNvSpPr txBox="1"/>
          <p:nvPr/>
        </p:nvSpPr>
        <p:spPr>
          <a:xfrm>
            <a:off x="976521" y="668106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Agenda</a:t>
            </a:r>
            <a:endParaRPr sz="2000"/>
          </a:p>
        </p:txBody>
      </p:sp>
      <p:sp>
        <p:nvSpPr>
          <p:cNvPr id="141" name="Google Shape;141;p17"/>
          <p:cNvSpPr txBox="1"/>
          <p:nvPr/>
        </p:nvSpPr>
        <p:spPr>
          <a:xfrm>
            <a:off x="830619" y="1557606"/>
            <a:ext cx="10032000" cy="4448700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Background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Networks Over Time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Comparison with Empirical Models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Link Prediction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GB" sz="2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</a:p>
          <a:p>
            <a: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endParaRPr lang="en-GB" sz="2000"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244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50006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DE" b="1" i="1">
                <a:latin typeface="Georgia" panose="02040502050405020303" pitchFamily="18" charset="0"/>
              </a:rPr>
              <a:t>Limitations of the Albert Barabasi model and the use of Stochastic Block Model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sz="1600" i="1">
                <a:latin typeface="Georgia" panose="02040502050405020303" pitchFamily="18" charset="0"/>
              </a:rPr>
              <a:t>As we know, the Albert </a:t>
            </a:r>
            <a:r>
              <a:rPr lang="en-GB" sz="1600" i="1" err="1">
                <a:latin typeface="Georgia" panose="02040502050405020303" pitchFamily="18" charset="0"/>
              </a:rPr>
              <a:t>Barabasi</a:t>
            </a:r>
            <a:r>
              <a:rPr lang="en-GB" sz="1600" i="1">
                <a:latin typeface="Georgia" panose="02040502050405020303" pitchFamily="18" charset="0"/>
              </a:rPr>
              <a:t> model does a good job in reproducing percolations, small world, short paths and hubs but not a great job at identifying assortative behaviour (communities)</a:t>
            </a:r>
          </a:p>
          <a:p>
            <a:r>
              <a:rPr lang="en-GB" sz="1600" i="1">
                <a:latin typeface="Georgia" panose="02040502050405020303" pitchFamily="18" charset="0"/>
              </a:rPr>
              <a:t>We therefore look at the Stochastic Block model </a:t>
            </a:r>
          </a:p>
          <a:p>
            <a:r>
              <a:rPr lang="en-GB" sz="1600" i="1">
                <a:latin typeface="Georgia" panose="02040502050405020303" pitchFamily="18" charset="0"/>
              </a:rPr>
              <a:t>On the Right:</a:t>
            </a:r>
          </a:p>
          <a:p>
            <a:pPr lvl="1"/>
            <a:r>
              <a:rPr lang="en-GB" sz="1200" i="1">
                <a:latin typeface="Georgia" panose="02040502050405020303" pitchFamily="18" charset="0"/>
              </a:rPr>
              <a:t>Each </a:t>
            </a:r>
            <a:r>
              <a:rPr lang="en-GB" sz="1200" i="1" err="1">
                <a:latin typeface="Georgia" panose="02040502050405020303" pitchFamily="18" charset="0"/>
              </a:rPr>
              <a:t>color</a:t>
            </a:r>
            <a:r>
              <a:rPr lang="en-GB" sz="1200" i="1">
                <a:latin typeface="Georgia" panose="02040502050405020303" pitchFamily="18" charset="0"/>
              </a:rPr>
              <a:t> corresponds to a different block or community identified by the </a:t>
            </a:r>
            <a:r>
              <a:rPr lang="en-GB" sz="1200" i="1" err="1">
                <a:latin typeface="Georgia" panose="02040502050405020303" pitchFamily="18" charset="0"/>
              </a:rPr>
              <a:t>blockmodel</a:t>
            </a:r>
            <a:r>
              <a:rPr lang="en-GB" sz="1200" i="1">
                <a:latin typeface="Georgia" panose="02040502050405020303" pitchFamily="18" charset="0"/>
              </a:rPr>
              <a:t> algorithm. </a:t>
            </a:r>
          </a:p>
          <a:p>
            <a:pPr lvl="1"/>
            <a:r>
              <a:rPr lang="en-GB" sz="1200" i="1">
                <a:latin typeface="Georgia" panose="02040502050405020303" pitchFamily="18" charset="0"/>
              </a:rPr>
              <a:t>Nodes with the same </a:t>
            </a:r>
            <a:r>
              <a:rPr lang="en-GB" sz="1200" i="1" err="1">
                <a:latin typeface="Georgia" panose="02040502050405020303" pitchFamily="18" charset="0"/>
              </a:rPr>
              <a:t>color</a:t>
            </a:r>
            <a:r>
              <a:rPr lang="en-GB" sz="1200" i="1">
                <a:latin typeface="Georgia" panose="02040502050405020303" pitchFamily="18" charset="0"/>
              </a:rPr>
              <a:t> belong to the same block</a:t>
            </a:r>
          </a:p>
          <a:p>
            <a:pPr lvl="1"/>
            <a:r>
              <a:rPr lang="en-GB" sz="1200" i="1">
                <a:latin typeface="Georgia" panose="02040502050405020303" pitchFamily="18" charset="0"/>
              </a:rPr>
              <a:t>Winners have a greater number of communities in general </a:t>
            </a:r>
          </a:p>
          <a:p>
            <a:r>
              <a:rPr lang="en-GB" sz="1600" i="1">
                <a:latin typeface="Georgia" panose="02040502050405020303" pitchFamily="18" charset="0"/>
              </a:rPr>
              <a:t>More of an inferential/descriptive model rather than an explanatory one. </a:t>
            </a:r>
            <a:endParaRPr lang="en-DE" sz="1600" i="1">
              <a:latin typeface="Georgia" panose="0204050205040502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AE1663-B60E-7F25-B7EC-88FFA3AD7ACB}"/>
              </a:ext>
            </a:extLst>
          </p:cNvPr>
          <p:cNvSpPr txBox="1">
            <a:spLocks/>
          </p:cNvSpPr>
          <p:nvPr/>
        </p:nvSpPr>
        <p:spPr>
          <a:xfrm>
            <a:off x="1068349" y="143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Block Models</a:t>
            </a:r>
            <a:endParaRPr lang="en-DE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003D1-0AA2-657A-5740-2743D9FFE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56" y="3998225"/>
            <a:ext cx="4291051" cy="217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87FE5-6641-B21C-2C52-40E40116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138" y="1485721"/>
            <a:ext cx="4529469" cy="24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08-AADF-709C-5D70-5E4103C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374684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en-GB" sz="1400" b="1" i="1">
                <a:latin typeface="Georgia" panose="02040502050405020303" pitchFamily="18" charset="0"/>
              </a:rPr>
              <a:t>Hungarian procurement market</a:t>
            </a:r>
            <a:endParaRPr lang="en-DE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5634E-15ED-2E3E-06F4-F19DFA452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sz="1600" i="1">
                <a:latin typeface="Georgia" panose="02040502050405020303" pitchFamily="18" charset="0"/>
              </a:rPr>
              <a:t>The 2014 Hungarian procurement market. Plotted the largest connected component of the network, </a:t>
            </a:r>
          </a:p>
          <a:p>
            <a:r>
              <a:rPr lang="en-GB" sz="1600" i="1">
                <a:latin typeface="Georgia" panose="02040502050405020303" pitchFamily="18" charset="0"/>
              </a:rPr>
              <a:t>Filtering out nodes involved in less than three contracts for the sake of visualization. </a:t>
            </a:r>
          </a:p>
          <a:p>
            <a:r>
              <a:rPr lang="en-GB" sz="1600" i="1">
                <a:latin typeface="Georgia" panose="02040502050405020303" pitchFamily="18" charset="0"/>
              </a:rPr>
              <a:t>Nodes are buyers and suppliers of contracts</a:t>
            </a:r>
          </a:p>
          <a:p>
            <a:r>
              <a:rPr lang="en-GB" sz="1600" i="1">
                <a:latin typeface="Georgia" panose="02040502050405020303" pitchFamily="18" charset="0"/>
              </a:rPr>
              <a:t>Each edge represents that the buyers and suppliers have a contract. </a:t>
            </a:r>
          </a:p>
          <a:p>
            <a:r>
              <a:rPr lang="en-GB" sz="1600" i="1">
                <a:latin typeface="Georgia" panose="02040502050405020303" pitchFamily="18" charset="0"/>
              </a:rPr>
              <a:t>Edges are </a:t>
            </a:r>
            <a:r>
              <a:rPr lang="en-GB" sz="1600" i="1" err="1">
                <a:latin typeface="Georgia" panose="02040502050405020303" pitchFamily="18" charset="0"/>
              </a:rPr>
              <a:t>colored</a:t>
            </a:r>
            <a:r>
              <a:rPr lang="en-GB" sz="1600" i="1">
                <a:latin typeface="Georgia" panose="02040502050405020303" pitchFamily="18" charset="0"/>
              </a:rPr>
              <a:t> red if the single-bidding rate on the edge exceeds the average rate of single bidding that year. </a:t>
            </a:r>
          </a:p>
          <a:p>
            <a:r>
              <a:rPr lang="en-GB" sz="1600" i="1">
                <a:latin typeface="Georgia" panose="02040502050405020303" pitchFamily="18" charset="0"/>
              </a:rPr>
              <a:t>Single bidding is significantly overrepresented among the edges in the top left cluster.</a:t>
            </a:r>
            <a:endParaRPr lang="en-DE" sz="1600" i="1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65349-2207-E6E2-7979-3542252F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4870"/>
            <a:ext cx="5565013" cy="46020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BEADEB-0BE1-B479-3EED-B59C55AB4484}"/>
              </a:ext>
            </a:extLst>
          </p:cNvPr>
          <p:cNvSpPr txBox="1">
            <a:spLocks/>
          </p:cNvSpPr>
          <p:nvPr/>
        </p:nvSpPr>
        <p:spPr>
          <a:xfrm>
            <a:off x="1145413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GB" sz="2000" b="1" i="1">
                <a:latin typeface="Georgia" panose="02040502050405020303" pitchFamily="18" charset="0"/>
              </a:rPr>
              <a:t>A more explanatory community detection</a:t>
            </a:r>
            <a:endParaRPr lang="en-DE" sz="2000"/>
          </a:p>
        </p:txBody>
      </p:sp>
    </p:spTree>
    <p:extLst>
      <p:ext uri="{BB962C8B-B14F-4D97-AF65-F5344CB8AC3E}">
        <p14:creationId xmlns:p14="http://schemas.microsoft.com/office/powerpoint/2010/main" val="2312653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Link Prediction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88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Link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Prediction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5050754"/>
          </a:xfrm>
        </p:spPr>
        <p:txBody>
          <a:bodyPr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Given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that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firm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wins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two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public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institutions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AND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another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firm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wins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one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of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those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two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public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institutions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what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probability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that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second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firm will also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win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other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public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institution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? 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Robins-Alexander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coefficient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provides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an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answer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measuring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tendency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local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clustering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in bipartite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networks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greater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Robins-Alexande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r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coefficient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more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local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correlations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market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R-A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clustering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coefficients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de-DE" sz="12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Ireland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: 0.03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Slovakia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: 0.09</a:t>
            </a:r>
          </a:p>
        </p:txBody>
      </p:sp>
    </p:spTree>
    <p:extLst>
      <p:ext uri="{BB962C8B-B14F-4D97-AF65-F5344CB8AC3E}">
        <p14:creationId xmlns:p14="http://schemas.microsoft.com/office/powerpoint/2010/main" val="306733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8AC21-46F5-3EA4-B664-8AC13107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 err="1">
                <a:solidFill>
                  <a:schemeClr val="dk1"/>
                </a:solidFill>
                <a:latin typeface="Georgia"/>
              </a:rPr>
              <a:t>Conclusion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149CB344-7BC6-4EF4-7423-482B2BBDA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Public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procurement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markets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are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scale-free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networks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However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Albert-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Barabasi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model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may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not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best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fit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Limitations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Analysis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not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industry-specific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Do not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account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contract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value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Haven‘t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accounted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spillover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effect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between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countries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Seasonality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not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captured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in annual data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Single-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bidding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rate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is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not a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flawless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</a:rPr>
              <a:t>method</a:t>
            </a:r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Network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science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does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not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replace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traditional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survey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methods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but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supplements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them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Grafik 5" descr="Ein Bild, das Blau, Grafiken, Screenshot, Schneeflocke enthält.&#10;&#10;Automatisch generierte Beschreibung">
            <a:extLst>
              <a:ext uri="{FF2B5EF4-FFF2-40B4-BE49-F238E27FC236}">
                <a16:creationId xmlns:a16="http://schemas.microsoft.com/office/drawing/2014/main" id="{8E3F982D-EB6A-97C6-765F-9E7E3D42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54" y="1512787"/>
            <a:ext cx="5094177" cy="28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52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lang="en-DE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04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22014" y="167688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45881" y="991842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0000" y="890136"/>
            <a:ext cx="10032000" cy="44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latin typeface="Georgia"/>
              </a:rPr>
              <a:t>Wachs, J., </a:t>
            </a:r>
            <a:r>
              <a:rPr lang="de-DE" sz="2000" err="1">
                <a:latin typeface="Georgia"/>
              </a:rPr>
              <a:t>Fazekas</a:t>
            </a:r>
            <a:r>
              <a:rPr lang="de-DE" sz="2000" dirty="0">
                <a:latin typeface="Georgia"/>
              </a:rPr>
              <a:t>, M., &amp; Kertész, J. (2020). "</a:t>
            </a:r>
            <a:r>
              <a:rPr lang="de-DE" sz="2000" err="1">
                <a:latin typeface="Georgia"/>
              </a:rPr>
              <a:t>Corruption</a:t>
            </a:r>
            <a:r>
              <a:rPr lang="de-DE" sz="2000" dirty="0">
                <a:latin typeface="Georgia"/>
              </a:rPr>
              <a:t> Risk in </a:t>
            </a:r>
            <a:r>
              <a:rPr lang="de-DE" sz="2000" err="1">
                <a:latin typeface="Georgia"/>
              </a:rPr>
              <a:t>Contracting</a:t>
            </a:r>
            <a:r>
              <a:rPr lang="de-DE" sz="2000" dirty="0">
                <a:latin typeface="Georgia"/>
              </a:rPr>
              <a:t> </a:t>
            </a:r>
            <a:r>
              <a:rPr lang="de-DE" sz="2000" err="1">
                <a:latin typeface="Georgia"/>
              </a:rPr>
              <a:t>Markets</a:t>
            </a:r>
            <a:r>
              <a:rPr lang="de-DE" sz="2000" dirty="0">
                <a:latin typeface="Georgia"/>
              </a:rPr>
              <a:t>: A Network Science </a:t>
            </a:r>
            <a:r>
              <a:rPr lang="de-DE" sz="2000" err="1">
                <a:latin typeface="Georgia"/>
              </a:rPr>
              <a:t>Perspective</a:t>
            </a:r>
            <a:r>
              <a:rPr lang="de-DE" sz="2000" dirty="0">
                <a:latin typeface="Georgia"/>
              </a:rPr>
              <a:t>." International Journal </a:t>
            </a:r>
            <a:r>
              <a:rPr lang="de-DE" sz="2000" err="1">
                <a:latin typeface="Georgia"/>
              </a:rPr>
              <a:t>of</a:t>
            </a:r>
            <a:r>
              <a:rPr lang="de-DE" sz="2000" dirty="0">
                <a:latin typeface="Georgia"/>
              </a:rPr>
              <a:t> Data Science and Analytics, pp. 1–16. </a:t>
            </a:r>
            <a:r>
              <a:rPr lang="de-DE" sz="2000" dirty="0">
                <a:latin typeface="Georgia"/>
                <a:hlinkClick r:id="rId3"/>
              </a:rPr>
              <a:t>https://doi.org/10.1007/s41060-019-00204-1</a:t>
            </a:r>
            <a:r>
              <a:rPr lang="de-DE" sz="2000" dirty="0">
                <a:latin typeface="Georgia"/>
              </a:rPr>
              <a:t>. </a:t>
            </a:r>
            <a:endParaRPr lang="de-DE" sz="2000" dirty="0">
              <a:latin typeface="Georgia" panose="02040502050405020303" pitchFamily="18" charset="0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err="1">
                <a:latin typeface="Georgia"/>
              </a:rPr>
              <a:t>Barabási</a:t>
            </a:r>
            <a:r>
              <a:rPr lang="de-DE" sz="2000" dirty="0">
                <a:latin typeface="Georgia"/>
              </a:rPr>
              <a:t>, A. (2015). Network Science. Cambridge University Press (2015), </a:t>
            </a:r>
            <a:r>
              <a:rPr lang="de-DE" sz="2000" dirty="0">
                <a:latin typeface="Georgia"/>
                <a:hlinkClick r:id="rId4"/>
              </a:rPr>
              <a:t>http://www.networksciencebook.com/</a:t>
            </a:r>
            <a:r>
              <a:rPr lang="de-DE" sz="2000" dirty="0">
                <a:latin typeface="Georgia"/>
              </a:rPr>
              <a:t>.</a:t>
            </a: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latin typeface="Georgia"/>
                <a:sym typeface="Georgia"/>
              </a:rPr>
              <a:t>Eurostat (2020). Countries, 2020 – Administrative Units – Dataset. </a:t>
            </a:r>
            <a:r>
              <a:rPr lang="de-DE" sz="2000" err="1">
                <a:latin typeface="Georgia"/>
                <a:sym typeface="Georgia"/>
              </a:rPr>
              <a:t>Available</a:t>
            </a:r>
            <a:r>
              <a:rPr lang="de-DE" sz="2000" dirty="0">
                <a:latin typeface="Georgia"/>
                <a:sym typeface="Georgia"/>
              </a:rPr>
              <a:t> at: </a:t>
            </a:r>
            <a:r>
              <a:rPr lang="de-DE" sz="2000" dirty="0">
                <a:latin typeface="Georgia"/>
                <a:sym typeface="Georgia"/>
                <a:hlinkClick r:id="rId5"/>
              </a:rPr>
              <a:t>https://ec.europa.eu/eurostat/web/gisco/geodata/reference-data/administrative-units-statistical-units/countries#countries20</a:t>
            </a:r>
            <a:r>
              <a:rPr lang="de-DE" sz="2000" dirty="0">
                <a:latin typeface="Georgia"/>
                <a:sym typeface="Georgia"/>
              </a:rPr>
              <a:t> (</a:t>
            </a:r>
            <a:r>
              <a:rPr lang="de-DE" sz="2000" err="1">
                <a:latin typeface="Georgia"/>
                <a:sym typeface="Georgia"/>
              </a:rPr>
              <a:t>Accessed</a:t>
            </a:r>
            <a:r>
              <a:rPr lang="de-DE" sz="2000" dirty="0">
                <a:latin typeface="Georgia"/>
                <a:sym typeface="Georgia"/>
              </a:rPr>
              <a:t> 26.11.2023) </a:t>
            </a:r>
            <a:endParaRPr lang="de-DE" sz="2000" dirty="0">
              <a:latin typeface="Georgia" panose="02040502050405020303" pitchFamily="18" charset="0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>
                <a:latin typeface="Georgia"/>
                <a:sym typeface="Georgia"/>
                <a:hlinkClick r:id="rId6"/>
              </a:rPr>
              <a:t>https://networkx.org/documentation/stable/reference/algorithms/generated/networkx.algorithms.bipartite.cluster.robins_alexander_clustering.html</a:t>
            </a:r>
            <a:r>
              <a:rPr lang="de-DE" sz="2000" dirty="0">
                <a:latin typeface="Georgia"/>
                <a:sym typeface="Georgia"/>
              </a:rPr>
              <a:t> </a:t>
            </a:r>
            <a:endParaRPr lang="de-DE" sz="2000" dirty="0">
              <a:latin typeface="Georgia" panose="02040502050405020303" pitchFamily="18" charset="0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latin typeface="Georgia"/>
                <a:sym typeface="Georgia"/>
              </a:rPr>
              <a:t>Council </a:t>
            </a:r>
            <a:r>
              <a:rPr lang="de-DE" sz="2000" err="1">
                <a:latin typeface="Georgia"/>
                <a:sym typeface="Georgia"/>
              </a:rPr>
              <a:t>of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the</a:t>
            </a:r>
            <a:r>
              <a:rPr lang="de-DE" sz="2000" dirty="0">
                <a:latin typeface="Georgia"/>
                <a:sym typeface="Georgia"/>
              </a:rPr>
              <a:t> EU (2022). Trade: </a:t>
            </a:r>
            <a:r>
              <a:rPr lang="de-DE" sz="2000" err="1">
                <a:latin typeface="Georgia"/>
                <a:sym typeface="Georgia"/>
              </a:rPr>
              <a:t>provisional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agreement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to</a:t>
            </a:r>
            <a:r>
              <a:rPr lang="de-DE" sz="2000" dirty="0">
                <a:latin typeface="Georgia"/>
                <a:sym typeface="Georgia"/>
              </a:rPr>
              <a:t> promote </a:t>
            </a:r>
            <a:r>
              <a:rPr lang="de-DE" sz="2000" err="1">
                <a:latin typeface="Georgia"/>
                <a:sym typeface="Georgia"/>
              </a:rPr>
              <a:t>recirpocity</a:t>
            </a:r>
            <a:r>
              <a:rPr lang="de-DE" sz="2000" dirty="0">
                <a:latin typeface="Georgia"/>
                <a:sym typeface="Georgia"/>
              </a:rPr>
              <a:t> in </a:t>
            </a:r>
            <a:r>
              <a:rPr lang="de-DE" sz="2000" err="1">
                <a:latin typeface="Georgia"/>
                <a:sym typeface="Georgia"/>
              </a:rPr>
              <a:t>acess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to</a:t>
            </a:r>
            <a:r>
              <a:rPr lang="de-DE" sz="2000" dirty="0">
                <a:latin typeface="Georgia"/>
                <a:sym typeface="Georgia"/>
              </a:rPr>
              <a:t> international </a:t>
            </a:r>
            <a:r>
              <a:rPr lang="de-DE" sz="2000" err="1">
                <a:latin typeface="Georgia"/>
                <a:sym typeface="Georgia"/>
              </a:rPr>
              <a:t>public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procurement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markets</a:t>
            </a:r>
            <a:r>
              <a:rPr lang="de-DE" sz="2000" dirty="0">
                <a:latin typeface="Georgia"/>
                <a:sym typeface="Georgia"/>
              </a:rPr>
              <a:t>. Council </a:t>
            </a:r>
            <a:r>
              <a:rPr lang="de-DE" sz="2000" err="1">
                <a:latin typeface="Georgia"/>
                <a:sym typeface="Georgia"/>
              </a:rPr>
              <a:t>of</a:t>
            </a:r>
            <a:r>
              <a:rPr lang="de-DE" sz="2000" dirty="0">
                <a:latin typeface="Georgia"/>
                <a:sym typeface="Georgia"/>
              </a:rPr>
              <a:t> </a:t>
            </a:r>
            <a:r>
              <a:rPr lang="de-DE" sz="2000" err="1">
                <a:latin typeface="Georgia"/>
                <a:sym typeface="Georgia"/>
              </a:rPr>
              <a:t>the</a:t>
            </a:r>
            <a:r>
              <a:rPr lang="de-DE" sz="2000" dirty="0">
                <a:latin typeface="Georgia"/>
                <a:sym typeface="Georgia"/>
              </a:rPr>
              <a:t> EU Press Release. </a:t>
            </a:r>
            <a:r>
              <a:rPr lang="de-DE" sz="2000" err="1">
                <a:latin typeface="Georgia"/>
                <a:sym typeface="Georgia"/>
              </a:rPr>
              <a:t>Available</a:t>
            </a:r>
            <a:r>
              <a:rPr lang="de-DE" sz="2000" dirty="0">
                <a:latin typeface="Georgia"/>
                <a:sym typeface="Georgia"/>
              </a:rPr>
              <a:t> at: </a:t>
            </a:r>
            <a:r>
              <a:rPr lang="de-DE" sz="2000" dirty="0">
                <a:latin typeface="Georgia"/>
                <a:sym typeface="Georgia"/>
                <a:hlinkClick r:id="rId7"/>
              </a:rPr>
              <a:t>https://www.consilium.europa.eu/en/press/press-releases/2022/03/14/trade-provisional-agreement-ipi/</a:t>
            </a:r>
            <a:r>
              <a:rPr lang="de-DE" sz="2000" dirty="0">
                <a:latin typeface="Georgia"/>
                <a:sym typeface="Georgia"/>
              </a:rPr>
              <a:t> (</a:t>
            </a:r>
            <a:r>
              <a:rPr lang="de-DE" sz="2000" err="1">
                <a:latin typeface="Georgia"/>
                <a:sym typeface="Georgia"/>
              </a:rPr>
              <a:t>Accessed</a:t>
            </a:r>
            <a:r>
              <a:rPr lang="de-DE" sz="2000" dirty="0">
                <a:latin typeface="Georgia"/>
                <a:sym typeface="Georgia"/>
              </a:rPr>
              <a:t> 26.11.2023)</a:t>
            </a:r>
            <a:endParaRPr lang="de-DE" sz="2000" dirty="0">
              <a:latin typeface="Georgia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dirty="0">
                <a:latin typeface="Georgia"/>
                <a:sym typeface="Georgia"/>
              </a:rPr>
              <a:t>European </a:t>
            </a:r>
            <a:r>
              <a:rPr lang="de-DE" sz="2000" err="1">
                <a:latin typeface="Georgia"/>
                <a:sym typeface="Georgia"/>
              </a:rPr>
              <a:t>Commission</a:t>
            </a:r>
            <a:r>
              <a:rPr lang="de-DE" sz="2000" dirty="0">
                <a:latin typeface="Georgia"/>
                <a:sym typeface="Georgia"/>
              </a:rPr>
              <a:t> (2022). Special Eurobarometer 523 „</a:t>
            </a:r>
            <a:r>
              <a:rPr lang="de-DE" sz="2000" err="1">
                <a:latin typeface="Georgia"/>
                <a:sym typeface="Georgia"/>
              </a:rPr>
              <a:t>Corruption</a:t>
            </a:r>
            <a:r>
              <a:rPr lang="de-DE" sz="2000" dirty="0">
                <a:latin typeface="Georgia"/>
                <a:sym typeface="Georgia"/>
              </a:rPr>
              <a:t>“ European </a:t>
            </a:r>
            <a:r>
              <a:rPr lang="de-DE" sz="2000" err="1">
                <a:latin typeface="Georgia"/>
                <a:sym typeface="Georgia"/>
              </a:rPr>
              <a:t>Comission</a:t>
            </a:r>
            <a:r>
              <a:rPr lang="de-DE" sz="2000" dirty="0">
                <a:latin typeface="Georgia"/>
                <a:sym typeface="Georgia"/>
              </a:rPr>
              <a:t>, </a:t>
            </a:r>
            <a:r>
              <a:rPr lang="de-DE" sz="2000" err="1">
                <a:latin typeface="Georgia"/>
                <a:sym typeface="Georgia"/>
              </a:rPr>
              <a:t>available</a:t>
            </a:r>
            <a:r>
              <a:rPr lang="de-DE" sz="2000" dirty="0">
                <a:latin typeface="Georgia"/>
                <a:sym typeface="Georgia"/>
              </a:rPr>
              <a:t> at: </a:t>
            </a:r>
            <a:r>
              <a:rPr lang="de-DE" sz="2000" dirty="0">
                <a:latin typeface="Georgia"/>
                <a:sym typeface="Georgia"/>
                <a:hlinkClick r:id="rId8"/>
              </a:rPr>
              <a:t>https://europa.eu/eurobarometer/surveys/detail/2658</a:t>
            </a:r>
            <a:r>
              <a:rPr lang="de-DE" sz="2000" dirty="0">
                <a:latin typeface="Georgia"/>
                <a:sym typeface="Georgia"/>
              </a:rPr>
              <a:t> (</a:t>
            </a:r>
            <a:r>
              <a:rPr lang="de-DE" sz="2000" err="1">
                <a:latin typeface="Georgia"/>
                <a:sym typeface="Georgia"/>
              </a:rPr>
              <a:t>Accessed</a:t>
            </a:r>
            <a:r>
              <a:rPr lang="de-DE" sz="2000" dirty="0">
                <a:latin typeface="Georgia"/>
                <a:sym typeface="Georgia"/>
              </a:rPr>
              <a:t> 26.11.2023)</a:t>
            </a:r>
            <a:endParaRPr lang="de-DE" sz="2000" dirty="0">
              <a:latin typeface="Georgia"/>
            </a:endParaRPr>
          </a:p>
          <a:p>
            <a:pPr marL="469900" indent="-34290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2000" i="1" dirty="0">
                <a:latin typeface="Georgia"/>
              </a:rPr>
              <a:t>2022 </a:t>
            </a:r>
            <a:r>
              <a:rPr lang="de-DE" sz="2000" i="1" err="1">
                <a:latin typeface="Georgia"/>
              </a:rPr>
              <a:t>Corruption</a:t>
            </a:r>
            <a:r>
              <a:rPr lang="de-DE" sz="2000" i="1" dirty="0">
                <a:latin typeface="Georgia"/>
              </a:rPr>
              <a:t> </a:t>
            </a:r>
            <a:r>
              <a:rPr lang="de-DE" sz="2000" i="1" err="1">
                <a:latin typeface="Georgia"/>
              </a:rPr>
              <a:t>Perceptions</a:t>
            </a:r>
            <a:r>
              <a:rPr lang="de-DE" sz="2000" i="1" dirty="0">
                <a:latin typeface="Georgia"/>
              </a:rPr>
              <a:t> Index: </a:t>
            </a:r>
            <a:r>
              <a:rPr lang="de-DE" sz="2000" i="1" err="1">
                <a:latin typeface="Georgia"/>
              </a:rPr>
              <a:t>Explore</a:t>
            </a:r>
            <a:r>
              <a:rPr lang="de-DE" sz="2000" i="1" dirty="0">
                <a:latin typeface="Georgia"/>
              </a:rPr>
              <a:t> </a:t>
            </a:r>
            <a:r>
              <a:rPr lang="de-DE" sz="2000" i="1" err="1">
                <a:latin typeface="Georgia"/>
              </a:rPr>
              <a:t>the</a:t>
            </a:r>
            <a:r>
              <a:rPr lang="de-DE" sz="2000" i="1" dirty="0">
                <a:latin typeface="Georgia"/>
              </a:rPr>
              <a:t> </a:t>
            </a:r>
            <a:r>
              <a:rPr lang="de-DE" sz="2000" i="1" err="1">
                <a:latin typeface="Georgia"/>
              </a:rPr>
              <a:t>results</a:t>
            </a:r>
            <a:r>
              <a:rPr lang="de-DE" sz="2000" dirty="0">
                <a:latin typeface="Georgia"/>
              </a:rPr>
              <a:t>. (2023, </a:t>
            </a:r>
            <a:r>
              <a:rPr lang="de-DE" sz="2000" err="1">
                <a:latin typeface="Georgia"/>
              </a:rPr>
              <a:t>January</a:t>
            </a:r>
            <a:r>
              <a:rPr lang="de-DE" sz="2000" dirty="0">
                <a:latin typeface="Georgia"/>
              </a:rPr>
              <a:t> 31). </a:t>
            </a:r>
            <a:r>
              <a:rPr lang="de-DE" sz="2000" err="1">
                <a:latin typeface="Georgia"/>
              </a:rPr>
              <a:t>Transparency.Org</a:t>
            </a:r>
            <a:r>
              <a:rPr lang="de-DE" sz="2000" dirty="0">
                <a:latin typeface="Georgia"/>
              </a:rPr>
              <a:t>. </a:t>
            </a:r>
            <a:r>
              <a:rPr lang="de-DE" sz="2000" dirty="0">
                <a:latin typeface="Georgia"/>
                <a:hlinkClick r:id="rId9"/>
              </a:rPr>
              <a:t>https://www.transparency.org/en/cpi/2022</a:t>
            </a:r>
            <a:endParaRPr lang="de-DE" sz="2000" dirty="0">
              <a:latin typeface="Georgia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de-DE" sz="2000">
              <a:latin typeface="Georgia" panose="02040502050405020303" pitchFamily="18" charset="0"/>
            </a:endParaRPr>
          </a:p>
          <a:p>
            <a:pPr marL="412750" indent="-285750">
              <a:lnSpc>
                <a:spcPct val="9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89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80000" y="106525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 in public procurement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0000" y="815422"/>
            <a:ext cx="10032000" cy="5752431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= 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deliberate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restriction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open and fair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access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resources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benefit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connected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actors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Perennial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governments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adv.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democracies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Consequences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Slows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growth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innovation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Subverts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procurement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accounts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up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20%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GDP and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vulnerable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endParaRPr lang="de-DE" sz="160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traditionally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measured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via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surveys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often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flawed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country’s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rate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single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bidding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rate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correlates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significantly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with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survey-based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measures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indicates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over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-pricing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At contract level, use single bidding rate as proxy for corruption risk 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0 if there was competition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1 if there was </a:t>
            </a:r>
            <a:r>
              <a:rPr lang="en-GB" sz="1600" i="1" u="sng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no</a:t>
            </a: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competition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Limitations: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Niche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good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service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few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suppliers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Emergency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circumstances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77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Comparing Empirical Models</a:t>
            </a:r>
            <a:endParaRPr lang="en-DE" sz="40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4F5E-9BAF-ADA7-FE7C-7D9961B9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4000"/>
              <a:t>Link </a:t>
            </a:r>
            <a:r>
              <a:rPr lang="de-DE" sz="4000" err="1"/>
              <a:t>prediction</a:t>
            </a:r>
            <a:endParaRPr lang="en-GB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5D488-E0E9-A4F4-3DF8-CC9C4ECD2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>
                <a:solidFill>
                  <a:srgbClr val="000000"/>
                </a:solidFill>
                <a:latin typeface="AAAAAB+HelveticaNeue"/>
              </a:rPr>
              <a:t>Test prediction methods with training set ET and a validation set </a:t>
            </a:r>
            <a:r>
              <a:rPr lang="en-GB" sz="1800" b="0" i="0" u="none" strike="noStrike" baseline="0" err="1">
                <a:solidFill>
                  <a:srgbClr val="000000"/>
                </a:solidFill>
                <a:latin typeface="AAAAAB+HelveticaNeue"/>
              </a:rPr>
              <a:t>Ev</a:t>
            </a:r>
            <a:r>
              <a:rPr lang="en-GB" sz="1800" b="0" i="0" u="none" strike="noStrike" baseline="0">
                <a:solidFill>
                  <a:srgbClr val="000000"/>
                </a:solidFill>
                <a:latin typeface="AAAAAB+HelveticaNeue"/>
              </a:rPr>
              <a:t> (missing links) (in principle all possible pairs without a link are missing links…) If no temporal information is available, k-fold cross-validation is used. </a:t>
            </a:r>
          </a:p>
          <a:p>
            <a:r>
              <a:rPr lang="en-GB" sz="1800" b="0" i="0" u="none" strike="noStrike" baseline="0">
                <a:solidFill>
                  <a:srgbClr val="000000"/>
                </a:solidFill>
                <a:latin typeface="AAAAAB+HelveticaNeue"/>
              </a:rPr>
              <a:t>As in many other prediction problems one can have: true positive, false positive, true negative and false negative links. Measures include precision, sensitivity, specificity or AUC (for varying thresholds) </a:t>
            </a:r>
            <a:endParaRPr lang="en-GB" sz="1800">
              <a:solidFill>
                <a:srgbClr val="000000"/>
              </a:solidFill>
              <a:latin typeface="AAAAAB+HelveticaNeue"/>
            </a:endParaRPr>
          </a:p>
          <a:p>
            <a:r>
              <a:rPr lang="en-GB" sz="1800">
                <a:solidFill>
                  <a:srgbClr val="000000"/>
                </a:solidFill>
                <a:latin typeface="AAAAAB+HelveticaNeue"/>
              </a:rPr>
              <a:t>Use ML based </a:t>
            </a:r>
            <a:r>
              <a:rPr lang="en-GB" sz="1800" err="1">
                <a:solidFill>
                  <a:srgbClr val="000000"/>
                </a:solidFill>
                <a:latin typeface="AAAAAB+HelveticaNeue"/>
              </a:rPr>
              <a:t>classficiation</a:t>
            </a:r>
            <a:r>
              <a:rPr lang="en-GB" sz="1800">
                <a:solidFill>
                  <a:srgbClr val="000000"/>
                </a:solidFill>
                <a:latin typeface="AAAAAB+HelveticaNeue"/>
              </a:rPr>
              <a:t> for link prediction and test prediction strength using ROC, precision, accuracy etc.</a:t>
            </a:r>
          </a:p>
          <a:p>
            <a:pPr lvl="1"/>
            <a:r>
              <a:rPr lang="en-GB" sz="1400">
                <a:solidFill>
                  <a:srgbClr val="000000"/>
                </a:solidFill>
                <a:latin typeface="AAAAAB+HelveticaNeue"/>
              </a:rPr>
              <a:t>But why not use the other similarity based methods?</a:t>
            </a:r>
          </a:p>
        </p:txBody>
      </p:sp>
    </p:spTree>
    <p:extLst>
      <p:ext uri="{BB962C8B-B14F-4D97-AF65-F5344CB8AC3E}">
        <p14:creationId xmlns:p14="http://schemas.microsoft.com/office/powerpoint/2010/main" val="95891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Background</a:t>
            </a:r>
            <a:endParaRPr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18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80000" y="106525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 in public procurement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080000" y="1180730"/>
            <a:ext cx="4939060" cy="5387123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= 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deliberate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restriction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open and fair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access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resources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benefit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connected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actors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Perennial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governments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adv.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democracies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Consequences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Slows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growth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innovation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Subverts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democracy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Compounds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inequality</a:t>
            </a:r>
            <a:endParaRPr lang="en-GB" sz="1600" i="1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procurement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accounts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up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20%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GDP and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vulnerable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endParaRPr lang="de-DE" sz="160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FCE71-9D5E-D560-56F7-CB488A84D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73" y="914399"/>
            <a:ext cx="3856962" cy="175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AB875-4649-B83E-3123-CC0A654B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536" y="2887821"/>
            <a:ext cx="3617696" cy="1465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E8717-3D73-E523-0D43-6459855FF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680" y="4445629"/>
            <a:ext cx="3727502" cy="1324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A61FD9-265B-5C6A-B5E2-841DA9BC64B9}"/>
              </a:ext>
            </a:extLst>
          </p:cNvPr>
          <p:cNvSpPr txBox="1"/>
          <p:nvPr/>
        </p:nvSpPr>
        <p:spPr>
          <a:xfrm>
            <a:off x="576274" y="5108658"/>
            <a:ext cx="7315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Source: </a:t>
            </a:r>
            <a:r>
              <a:rPr lang="de-DE" sz="900">
                <a:hlinkClick r:id="rId6"/>
              </a:rPr>
              <a:t>https://www.spiegel.de/international/corruption-scandal-in-the-european-parliament-who-got-the-bags-of-money-a-10e736f6-108a-472f-8fc2-77c6f48dea2a</a:t>
            </a:r>
            <a:endParaRPr lang="de-DE" sz="900"/>
          </a:p>
          <a:p>
            <a:r>
              <a:rPr lang="en-GB" sz="900">
                <a:hlinkClick r:id="rId7"/>
              </a:rPr>
              <a:t>https://www.icij.org/investigations/cyprus-confidential/lawmakers-call-for-eu-crackdown-after-icijs-cyprus-confidential-revelations/</a:t>
            </a:r>
            <a:endParaRPr lang="de-DE" sz="900"/>
          </a:p>
          <a:p>
            <a:r>
              <a:rPr lang="en-GB" sz="900">
                <a:hlinkClick r:id="rId8"/>
              </a:rPr>
              <a:t>https://www.politico.eu/article/france-demands-eu-corruption-busting-watchdog-with-teeth/</a:t>
            </a:r>
            <a:endParaRPr lang="de-DE" sz="900"/>
          </a:p>
          <a:p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17203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E600-B91E-C10F-9FFD-BF20CB51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i="1">
                <a:solidFill>
                  <a:schemeClr val="dk1"/>
                </a:solidFill>
                <a:latin typeface="Georgia"/>
              </a:rPr>
              <a:t>Description: Bipartite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50E38-06BC-6072-1825-997FA3F7C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32" r="19008" b="17647"/>
          <a:stretch/>
        </p:blipFill>
        <p:spPr>
          <a:xfrm>
            <a:off x="876300" y="1256640"/>
            <a:ext cx="5219708" cy="4664231"/>
          </a:xfrm>
          <a:prstGeom prst="rect">
            <a:avLst/>
          </a:prstGeom>
        </p:spPr>
      </p:pic>
      <p:pic>
        <p:nvPicPr>
          <p:cNvPr id="3" name="Picture 2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51758D93-42F3-B132-08CF-79F0F243D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2" t="4395" r="19583" b="21885"/>
          <a:stretch/>
        </p:blipFill>
        <p:spPr>
          <a:xfrm>
            <a:off x="6527800" y="1498600"/>
            <a:ext cx="5003807" cy="40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Description: A network in Spring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layout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848" y="1515483"/>
            <a:ext cx="11005352" cy="3855507"/>
          </a:xfrm>
        </p:spPr>
        <p:txBody>
          <a:bodyPr/>
          <a:lstStyle/>
          <a:p>
            <a:r>
              <a:rPr lang="en-GB" sz="1400" i="1">
                <a:latin typeface="Georgia" panose="02040502050405020303" pitchFamily="18" charset="0"/>
              </a:rPr>
              <a:t>Gray nodes are issuers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White nodes are winners of contracts.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weight of the edges (thickness) indicates the log count of contracts between the issuers and winners. </a:t>
            </a:r>
          </a:p>
          <a:p>
            <a:r>
              <a:rPr lang="en-GB" sz="1400" i="1">
                <a:latin typeface="Georgia" panose="02040502050405020303" pitchFamily="18" charset="0"/>
              </a:rPr>
              <a:t>The </a:t>
            </a:r>
            <a:r>
              <a:rPr lang="en-GB" sz="1400" i="1" err="1">
                <a:latin typeface="Georgia" panose="02040502050405020303" pitchFamily="18" charset="0"/>
              </a:rPr>
              <a:t>color</a:t>
            </a:r>
            <a:r>
              <a:rPr lang="en-GB" sz="1400" i="1">
                <a:latin typeface="Georgia" panose="02040502050405020303" pitchFamily="18" charset="0"/>
              </a:rPr>
              <a:t> of the edges represents the share of single-bid contracts among these connections; the redder an edge, the higher the proportion of single-bid contracts.</a:t>
            </a:r>
            <a:endParaRPr lang="de-DE" sz="1400" i="1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4DD9E-07D1-1ED4-534B-AA7FE3A1AE6E}"/>
              </a:ext>
            </a:extLst>
          </p:cNvPr>
          <p:cNvSpPr txBox="1"/>
          <p:nvPr/>
        </p:nvSpPr>
        <p:spPr>
          <a:xfrm>
            <a:off x="1100831" y="5974672"/>
            <a:ext cx="375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Figure: Slovakia 2012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535E6E-3C6B-0F63-218D-AF3A0252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15" y="3256936"/>
            <a:ext cx="2446152" cy="25080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D8077-6DA8-1F1F-3E0D-9439AA069A6F}"/>
              </a:ext>
            </a:extLst>
          </p:cNvPr>
          <p:cNvSpPr txBox="1"/>
          <p:nvPr/>
        </p:nvSpPr>
        <p:spPr>
          <a:xfrm>
            <a:off x="7335916" y="6038295"/>
            <a:ext cx="375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Figure: Ireland 2012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02D2C8-99E5-5156-D43E-D4D9B949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49" y="3048232"/>
            <a:ext cx="2802689" cy="29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8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AF6FF4-1A77-B98D-D9F6-F5ABC34B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2"/>
            <a:ext cx="10515600" cy="1325563"/>
          </a:xfrm>
        </p:spPr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Description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473D9C-FC10-506D-45B6-4F414E866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21749"/>
            <a:ext cx="10515600" cy="4351338"/>
          </a:xfrm>
        </p:spPr>
        <p:txBody>
          <a:bodyPr/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Plotted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on a log–log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scale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degree</a:t>
            </a:r>
            <a:r>
              <a:rPr lang="de-DE" sz="14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distributions</a:t>
            </a:r>
            <a:r>
              <a:rPr lang="de-DE" sz="14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both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are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heterogeneous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all countries: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Some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rare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are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involved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in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hundreds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even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thousands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#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#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#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Mean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degree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Mean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degree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4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4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issuers</a:t>
            </a:r>
            <a:endParaRPr lang="de-DE" sz="1400" b="1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4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Density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i="1">
                <a:solidFill>
                  <a:schemeClr val="tx1"/>
                </a:solidFill>
                <a:latin typeface="Georgia" panose="02040502050405020303" pitchFamily="18" charset="0"/>
              </a:rPr>
              <a:t>two measures of the structure of the market: its centralization and the extent too which it is clustered. We then exploit these measures to describe the distribution of corruption risk in each market.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i="1">
                <a:solidFill>
                  <a:schemeClr val="tx1"/>
                </a:solidFill>
                <a:latin typeface="Georgia" panose="02040502050405020303" pitchFamily="18" charset="0"/>
              </a:rPr>
              <a:t>Core-periphery analysis to determine the </a:t>
            </a:r>
            <a:r>
              <a:rPr lang="en-GB" sz="1400" i="1">
                <a:latin typeface="Georgia" panose="02040502050405020303" pitchFamily="18" charset="0"/>
              </a:rPr>
              <a:t>most central and active nodes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i="1">
                <a:latin typeface="Georgia" panose="02040502050405020303" pitchFamily="18" charset="0"/>
              </a:rPr>
              <a:t>Some empirical networks have a group of densely connected actors at their </a:t>
            </a:r>
            <a:r>
              <a:rPr lang="en-GB" sz="1400" i="1" err="1">
                <a:latin typeface="Georgia" panose="02040502050405020303" pitchFamily="18" charset="0"/>
              </a:rPr>
              <a:t>centers</a:t>
            </a:r>
            <a:r>
              <a:rPr lang="en-GB" sz="1400" i="1">
                <a:latin typeface="Georgia" panose="02040502050405020303" pitchFamily="18" charset="0"/>
              </a:rPr>
              <a:t>, sometimes called </a:t>
            </a:r>
            <a:r>
              <a:rPr lang="en-GB" sz="1400" b="1" i="1">
                <a:latin typeface="Georgia" panose="02040502050405020303" pitchFamily="18" charset="0"/>
              </a:rPr>
              <a:t>cores</a:t>
            </a:r>
            <a:r>
              <a:rPr lang="en-GB" sz="1400" i="1">
                <a:latin typeface="Georgia" panose="02040502050405020303" pitchFamily="18" charset="0"/>
              </a:rPr>
              <a:t> [68]. Besides </a:t>
            </a:r>
            <a:r>
              <a:rPr lang="en-GB" sz="1400" b="1" i="1">
                <a:latin typeface="Georgia" panose="02040502050405020303" pitchFamily="18" charset="0"/>
              </a:rPr>
              <a:t>highlighting important actors</a:t>
            </a:r>
            <a:r>
              <a:rPr lang="en-GB" sz="1400" i="1">
                <a:latin typeface="Georgia" panose="02040502050405020303" pitchFamily="18" charset="0"/>
              </a:rPr>
              <a:t>, methods to detect network cores </a:t>
            </a:r>
            <a:r>
              <a:rPr lang="en-GB" sz="1400" b="1" i="1">
                <a:latin typeface="Georgia" panose="02040502050405020303" pitchFamily="18" charset="0"/>
              </a:rPr>
              <a:t>can be used to compare the degree of centralization</a:t>
            </a:r>
            <a:r>
              <a:rPr lang="en-GB" sz="1400" i="1">
                <a:latin typeface="Georgia" panose="02040502050405020303" pitchFamily="18" charset="0"/>
              </a:rPr>
              <a:t> in a network. In this subsection, we adapt a method known as </a:t>
            </a:r>
            <a:r>
              <a:rPr lang="en-GB" sz="1400" b="1" i="1">
                <a:latin typeface="Georgia" panose="02040502050405020303" pitchFamily="18" charset="0"/>
              </a:rPr>
              <a:t>k-shell decomposition </a:t>
            </a:r>
            <a:r>
              <a:rPr lang="en-GB" sz="1400" i="1">
                <a:latin typeface="Georgia" panose="02040502050405020303" pitchFamily="18" charset="0"/>
              </a:rPr>
              <a:t>to weighted bipartite networks in order to </a:t>
            </a:r>
            <a:r>
              <a:rPr lang="en-GB" sz="1400" b="1" i="1">
                <a:latin typeface="Georgia" panose="02040502050405020303" pitchFamily="18" charset="0"/>
              </a:rPr>
              <a:t>rank issuers and winners by their centrality</a:t>
            </a:r>
            <a:r>
              <a:rPr lang="en-GB" sz="1400" i="1">
                <a:latin typeface="Georgia" panose="02040502050405020303" pitchFamily="18" charset="0"/>
              </a:rPr>
              <a:t> in the network. We say that </a:t>
            </a:r>
            <a:r>
              <a:rPr lang="en-GB" sz="1400" b="1" i="1">
                <a:latin typeface="Georgia" panose="02040502050405020303" pitchFamily="18" charset="0"/>
              </a:rPr>
              <a:t>the most central actors form the core of the market</a:t>
            </a:r>
            <a:r>
              <a:rPr lang="en-GB" sz="1400" i="1">
                <a:latin typeface="Georgia" panose="02040502050405020303" pitchFamily="18" charset="0"/>
              </a:rPr>
              <a:t>. We measure and compare the relative sizes of the cores of each procurement market, interpreting a </a:t>
            </a:r>
            <a:r>
              <a:rPr lang="en-GB" sz="1400" b="1" i="1">
                <a:latin typeface="Georgia" panose="02040502050405020303" pitchFamily="18" charset="0"/>
              </a:rPr>
              <a:t>larger core as a signal of procurement market centralization</a:t>
            </a:r>
            <a:r>
              <a:rPr lang="en-GB" sz="1400" i="1">
                <a:latin typeface="Georgia" panose="02040502050405020303" pitchFamily="18" charset="0"/>
              </a:rPr>
              <a:t>. We find </a:t>
            </a:r>
            <a:r>
              <a:rPr lang="en-GB" sz="1400" b="1" i="1">
                <a:latin typeface="Georgia" panose="02040502050405020303" pitchFamily="18" charset="0"/>
              </a:rPr>
              <a:t>a strong correlation between market centralization and corruption risk."</a:t>
            </a:r>
            <a:endParaRPr lang="en-GB" sz="1400" i="1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de-DE" sz="14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endParaRPr lang="de-DE" sz="14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179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4DAF4-8511-280D-3C50-647EAC61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Dataset: EU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procurement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contract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networks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(2008-2016)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4EC48-559B-0DAA-5271-FE462613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496" y="1569593"/>
            <a:ext cx="5711890" cy="4351338"/>
          </a:xfrm>
        </p:spPr>
        <p:txBody>
          <a:bodyPr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26 EU countries (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excluding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Luxembourg, Malta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Croatia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+ United Kingdom +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Norway</a:t>
            </a:r>
            <a:endParaRPr lang="de-DE" sz="1600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EU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law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requires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above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certain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amount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published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on Tenders Electronic Daily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4M+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(2008-2016)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Bipartite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networks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institutions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buyers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/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issuers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”)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firms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suppliers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/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”)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Single-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rates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used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proxy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F45A1-668C-8FF4-1ECC-F5C3FEEFB0D5}"/>
              </a:ext>
            </a:extLst>
          </p:cNvPr>
          <p:cNvSpPr txBox="1"/>
          <p:nvPr/>
        </p:nvSpPr>
        <p:spPr>
          <a:xfrm>
            <a:off x="655378" y="6065265"/>
            <a:ext cx="3368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/>
              <a:t>Source: Eurostat (2020), Wachs, </a:t>
            </a:r>
            <a:r>
              <a:rPr lang="de-DE" sz="900" err="1"/>
              <a:t>Fazekas</a:t>
            </a:r>
            <a:r>
              <a:rPr lang="de-DE" sz="900"/>
              <a:t> and </a:t>
            </a:r>
            <a:r>
              <a:rPr lang="de-DE" sz="900" err="1"/>
              <a:t>Kertesz</a:t>
            </a:r>
            <a:r>
              <a:rPr lang="de-DE" sz="900"/>
              <a:t> (2019)</a:t>
            </a:r>
            <a:endParaRPr lang="en-GB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0A0C9-3B93-3D50-FFAF-9860A1055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03" y="2451864"/>
            <a:ext cx="4784325" cy="36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80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976521" y="668106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10032000" cy="4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784196" y="5477258"/>
            <a:ext cx="8405838" cy="769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i="1">
                <a:solidFill>
                  <a:srgbClr val="131413"/>
                </a:solidFill>
                <a:effectLst/>
                <a:latin typeface="Georgia" panose="02040502050405020303" pitchFamily="18" charset="0"/>
              </a:rPr>
              <a:t>Fig. 1 Single-bidding rates on</a:t>
            </a:r>
            <a:r>
              <a:rPr lang="en-GB">
                <a:solidFill>
                  <a:srgbClr val="131413"/>
                </a:solidFill>
                <a:latin typeface="Georgia" panose="02040502050405020303" pitchFamily="18" charset="0"/>
              </a:rPr>
              <a:t> </a:t>
            </a:r>
            <a:r>
              <a:rPr lang="en-GB" i="1">
                <a:solidFill>
                  <a:srgbClr val="131413"/>
                </a:solidFill>
                <a:effectLst/>
                <a:latin typeface="Georgia" panose="02040502050405020303" pitchFamily="18" charset="0"/>
              </a:rPr>
              <a:t>procurement contracts on TED,</a:t>
            </a:r>
            <a:r>
              <a:rPr lang="en-GB">
                <a:solidFill>
                  <a:srgbClr val="131413"/>
                </a:solidFill>
                <a:latin typeface="Georgia" panose="02040502050405020303" pitchFamily="18" charset="0"/>
              </a:rPr>
              <a:t> </a:t>
            </a:r>
            <a:r>
              <a:rPr lang="en-GB" i="1">
                <a:solidFill>
                  <a:srgbClr val="131413"/>
                </a:solidFill>
                <a:effectLst/>
                <a:latin typeface="Georgia" panose="02040502050405020303" pitchFamily="18" charset="0"/>
              </a:rPr>
              <a:t>2008–2016 by country</a:t>
            </a:r>
            <a:endParaRPr lang="en-GB">
              <a:solidFill>
                <a:srgbClr val="131413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BA7C5-D34A-708D-D80E-308C551E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60" y="1653641"/>
            <a:ext cx="7772400" cy="35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718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1068560" y="233357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2000" b="1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Corruption in public procurement</a:t>
            </a:r>
          </a:p>
        </p:txBody>
      </p:sp>
      <p:sp>
        <p:nvSpPr>
          <p:cNvPr id="141" name="Google Shape;141;p17"/>
          <p:cNvSpPr txBox="1"/>
          <p:nvPr/>
        </p:nvSpPr>
        <p:spPr>
          <a:xfrm>
            <a:off x="1079999" y="1180730"/>
            <a:ext cx="10301173" cy="1367161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2750" indent="-28575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b="1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= </a:t>
            </a:r>
            <a:r>
              <a:rPr lang="de-DE" sz="1600" b="1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deliberate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restriction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open and fair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access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resources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benefit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connected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actors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 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(Wachs,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Fazekas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 and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Kertesz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, 2019, p. 45)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EEB30-6832-0B50-0310-EBB3AAA2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95" y="2050305"/>
            <a:ext cx="3932068" cy="3932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E94B84-C674-9F54-3581-B8B06539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860" y="2050305"/>
            <a:ext cx="4660282" cy="4154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EC88DA-0761-41A8-1E0F-866093F87CE8}"/>
              </a:ext>
            </a:extLst>
          </p:cNvPr>
          <p:cNvSpPr txBox="1"/>
          <p:nvPr/>
        </p:nvSpPr>
        <p:spPr>
          <a:xfrm>
            <a:off x="1068560" y="6143489"/>
            <a:ext cx="10054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>
                <a:solidFill>
                  <a:schemeClr val="tx1"/>
                </a:solidFill>
                <a:latin typeface="Georgia" panose="02040502050405020303" pitchFamily="18" charset="0"/>
              </a:rPr>
              <a:t>Source: European </a:t>
            </a:r>
            <a:r>
              <a:rPr lang="de-DE" sz="900" i="1" err="1">
                <a:solidFill>
                  <a:schemeClr val="tx1"/>
                </a:solidFill>
                <a:latin typeface="Georgia" panose="02040502050405020303" pitchFamily="18" charset="0"/>
              </a:rPr>
              <a:t>Comission</a:t>
            </a:r>
            <a:r>
              <a:rPr lang="de-DE" sz="900" i="1">
                <a:solidFill>
                  <a:schemeClr val="tx1"/>
                </a:solidFill>
                <a:latin typeface="Georgia" panose="02040502050405020303" pitchFamily="18" charset="0"/>
              </a:rPr>
              <a:t> (2022), European Council (2022)</a:t>
            </a:r>
            <a:endParaRPr lang="en-GB" sz="900" i="1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A47F28-51C4-6C49-6E16-98E3C4D9271D}"/>
              </a:ext>
            </a:extLst>
          </p:cNvPr>
          <p:cNvSpPr/>
          <p:nvPr/>
        </p:nvSpPr>
        <p:spPr>
          <a:xfrm>
            <a:off x="3030383" y="3606247"/>
            <a:ext cx="1526958" cy="705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ED673-3607-61B3-F046-C3E98209A068}"/>
              </a:ext>
            </a:extLst>
          </p:cNvPr>
          <p:cNvSpPr/>
          <p:nvPr/>
        </p:nvSpPr>
        <p:spPr>
          <a:xfrm>
            <a:off x="7155309" y="2609118"/>
            <a:ext cx="1233996" cy="184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497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/>
        </p:nvSpPr>
        <p:spPr>
          <a:xfrm>
            <a:off x="801129" y="385102"/>
            <a:ext cx="82620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2000" b="1" i="1">
                <a:solidFill>
                  <a:schemeClr val="dk1"/>
                </a:solidFill>
                <a:latin typeface="Georgia"/>
              </a:rPr>
              <a:t>Corruption risk in contracting markets: a network science perspective by </a:t>
            </a:r>
            <a:r>
              <a:rPr lang="en-GB" sz="2000" b="1" i="1" err="1">
                <a:solidFill>
                  <a:schemeClr val="dk1"/>
                </a:solidFill>
                <a:latin typeface="Georgia"/>
              </a:rPr>
              <a:t>Wachs</a:t>
            </a:r>
            <a:r>
              <a:rPr lang="en-GB" sz="2000" b="1" i="1">
                <a:solidFill>
                  <a:schemeClr val="dk1"/>
                </a:solidFill>
                <a:latin typeface="Georgia"/>
              </a:rPr>
              <a:t>, Fazekas and </a:t>
            </a:r>
            <a:r>
              <a:rPr lang="en-GB" sz="2000" b="1" i="1" err="1">
                <a:solidFill>
                  <a:schemeClr val="dk1"/>
                </a:solidFill>
                <a:latin typeface="Georgia"/>
              </a:rPr>
              <a:t>Kertesz</a:t>
            </a:r>
            <a:endParaRPr lang="en-GB" sz="2000" b="1" i="1">
              <a:solidFill>
                <a:schemeClr val="dk1"/>
              </a:solidFill>
              <a:latin typeface="Georg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80000" y="1401275"/>
            <a:ext cx="9138198" cy="124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801129" y="1115706"/>
            <a:ext cx="9846130" cy="1244197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Corruption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traditionally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measured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via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surveys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often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flawed</a:t>
            </a:r>
            <a:r>
              <a:rPr lang="de-DE" sz="160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457200" indent="-330200">
              <a:spcAft>
                <a:spcPts val="60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600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For each contract, use single bidding rate as proxy for corruption risk 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0 if there was competition</a:t>
            </a:r>
          </a:p>
          <a:p>
            <a:pPr marL="742950" lvl="1" indent="-285750" fontAlgn="base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1 if there was </a:t>
            </a:r>
            <a:r>
              <a:rPr lang="en-GB" i="1" u="sng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no</a:t>
            </a:r>
            <a:r>
              <a:rPr lang="en-GB" i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competition</a:t>
            </a:r>
            <a:endParaRPr lang="de-DE" b="0" i="1" u="none" strike="noStrike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20AA0-B0AA-171D-29BC-3F9C6FED9148}"/>
              </a:ext>
            </a:extLst>
          </p:cNvPr>
          <p:cNvSpPr txBox="1"/>
          <p:nvPr/>
        </p:nvSpPr>
        <p:spPr>
          <a:xfrm>
            <a:off x="1094912" y="2669431"/>
            <a:ext cx="731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Single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bidding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rate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correlated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with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survey-based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measures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of</a:t>
            </a:r>
            <a:r>
              <a:rPr lang="de-DE" b="1" i="1">
                <a:solidFill>
                  <a:schemeClr val="dk1"/>
                </a:solidFill>
                <a:latin typeface="Georgia"/>
                <a:sym typeface="Calibri"/>
              </a:rPr>
              <a:t> </a:t>
            </a:r>
            <a:r>
              <a:rPr lang="de-DE" b="1" i="1" err="1">
                <a:solidFill>
                  <a:schemeClr val="dk1"/>
                </a:solidFill>
                <a:latin typeface="Georgia"/>
                <a:sym typeface="Calibri"/>
              </a:rPr>
              <a:t>corruption</a:t>
            </a:r>
            <a:endParaRPr lang="de-DE" b="1" i="1">
              <a:solidFill>
                <a:schemeClr val="dk1"/>
              </a:solidFill>
              <a:latin typeface="Georgia"/>
              <a:sym typeface="Calibri"/>
            </a:endParaRPr>
          </a:p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49ECA-3D3F-AE9F-5AEB-71DA99C99C1E}"/>
              </a:ext>
            </a:extLst>
          </p:cNvPr>
          <p:cNvSpPr txBox="1"/>
          <p:nvPr/>
        </p:nvSpPr>
        <p:spPr>
          <a:xfrm>
            <a:off x="1080000" y="5935770"/>
            <a:ext cx="91381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latin typeface="Georgia" panose="02040502050405020303" pitchFamily="18" charset="0"/>
              </a:rPr>
              <a:t>Note: TI CPI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Transparency </a:t>
            </a:r>
            <a:r>
              <a:rPr lang="de-DE" sz="900" err="1">
                <a:latin typeface="Georgia" panose="02040502050405020303" pitchFamily="18" charset="0"/>
              </a:rPr>
              <a:t>International‘s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Perception</a:t>
            </a:r>
            <a:r>
              <a:rPr lang="de-DE" sz="900">
                <a:latin typeface="Georgia" panose="02040502050405020303" pitchFamily="18" charset="0"/>
              </a:rPr>
              <a:t> Index, WB </a:t>
            </a:r>
            <a:r>
              <a:rPr lang="de-DE" sz="900" err="1">
                <a:latin typeface="Georgia" panose="02040502050405020303" pitchFamily="18" charset="0"/>
              </a:rPr>
              <a:t>CoC</a:t>
            </a:r>
            <a:r>
              <a:rPr lang="de-DE" sz="900">
                <a:latin typeface="Georgia" panose="02040502050405020303" pitchFamily="18" charset="0"/>
              </a:rPr>
              <a:t>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World </a:t>
            </a:r>
            <a:r>
              <a:rPr lang="de-DE" sz="900" err="1">
                <a:latin typeface="Georgia" panose="02040502050405020303" pitchFamily="18" charset="0"/>
              </a:rPr>
              <a:t>Bank‘s</a:t>
            </a:r>
            <a:r>
              <a:rPr lang="de-DE" sz="900">
                <a:latin typeface="Georgia" panose="02040502050405020303" pitchFamily="18" charset="0"/>
              </a:rPr>
              <a:t> Control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Index, European Qual. </a:t>
            </a:r>
            <a:r>
              <a:rPr lang="de-DE" sz="900" err="1">
                <a:latin typeface="Georgia" panose="02040502050405020303" pitchFamily="18" charset="0"/>
              </a:rPr>
              <a:t>Gov</a:t>
            </a:r>
            <a:r>
              <a:rPr lang="de-DE" sz="900">
                <a:latin typeface="Georgia" panose="02040502050405020303" pitchFamily="18" charset="0"/>
              </a:rPr>
              <a:t> Index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the</a:t>
            </a:r>
            <a:r>
              <a:rPr lang="de-DE" sz="900">
                <a:latin typeface="Georgia" panose="02040502050405020303" pitchFamily="18" charset="0"/>
              </a:rPr>
              <a:t> Quality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Government </a:t>
            </a:r>
            <a:r>
              <a:rPr lang="de-DE" sz="900" err="1">
                <a:latin typeface="Georgia" panose="02040502050405020303" pitchFamily="18" charset="0"/>
              </a:rPr>
              <a:t>Institute‘s</a:t>
            </a:r>
            <a:r>
              <a:rPr lang="de-DE" sz="900">
                <a:latin typeface="Georgia" panose="02040502050405020303" pitchFamily="18" charset="0"/>
              </a:rPr>
              <a:t> European Quality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Governance</a:t>
            </a:r>
            <a:r>
              <a:rPr lang="de-DE" sz="900">
                <a:latin typeface="Georgia" panose="02040502050405020303" pitchFamily="18" charset="0"/>
              </a:rPr>
              <a:t> Index and V-dem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Index stands </a:t>
            </a:r>
            <a:r>
              <a:rPr lang="de-DE" sz="900" err="1">
                <a:latin typeface="Georgia" panose="02040502050405020303" pitchFamily="18" charset="0"/>
              </a:rPr>
              <a:t>for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Varieties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of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Democracy‘s</a:t>
            </a:r>
            <a:r>
              <a:rPr lang="de-DE" sz="900">
                <a:latin typeface="Georgia" panose="02040502050405020303" pitchFamily="18" charset="0"/>
              </a:rPr>
              <a:t> </a:t>
            </a:r>
            <a:r>
              <a:rPr lang="de-DE" sz="900" err="1">
                <a:latin typeface="Georgia" panose="02040502050405020303" pitchFamily="18" charset="0"/>
              </a:rPr>
              <a:t>Corruption</a:t>
            </a:r>
            <a:r>
              <a:rPr lang="de-DE" sz="900">
                <a:latin typeface="Georgia" panose="02040502050405020303" pitchFamily="18" charset="0"/>
              </a:rPr>
              <a:t> Index.</a:t>
            </a:r>
          </a:p>
          <a:p>
            <a:r>
              <a:rPr lang="de-DE" sz="900">
                <a:latin typeface="Georgia" panose="02040502050405020303" pitchFamily="18" charset="0"/>
              </a:rPr>
              <a:t>Source: Wachs, </a:t>
            </a:r>
            <a:r>
              <a:rPr lang="de-DE" sz="900" err="1">
                <a:latin typeface="Georgia" panose="02040502050405020303" pitchFamily="18" charset="0"/>
              </a:rPr>
              <a:t>Fazekas</a:t>
            </a:r>
            <a:r>
              <a:rPr lang="de-DE" sz="900">
                <a:latin typeface="Georgia" panose="02040502050405020303" pitchFamily="18" charset="0"/>
              </a:rPr>
              <a:t> and </a:t>
            </a:r>
            <a:r>
              <a:rPr lang="de-DE" sz="900" err="1">
                <a:latin typeface="Georgia" panose="02040502050405020303" pitchFamily="18" charset="0"/>
              </a:rPr>
              <a:t>Kertesz</a:t>
            </a:r>
            <a:r>
              <a:rPr lang="de-DE" sz="900">
                <a:latin typeface="Georgia" panose="02040502050405020303" pitchFamily="18" charset="0"/>
              </a:rPr>
              <a:t> (2019)</a:t>
            </a:r>
            <a:endParaRPr lang="en-GB" sz="90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9C3CE-7023-46DC-CF79-62D9AD694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10" y="3054520"/>
            <a:ext cx="7222666" cy="2902726"/>
          </a:xfrm>
          <a:prstGeom prst="rect">
            <a:avLst/>
          </a:prstGeom>
        </p:spPr>
      </p:pic>
      <p:pic>
        <p:nvPicPr>
          <p:cNvPr id="6" name="Picture 5" descr="The World Bank | UNICEF Chad">
            <a:extLst>
              <a:ext uri="{FF2B5EF4-FFF2-40B4-BE49-F238E27FC236}">
                <a16:creationId xmlns:a16="http://schemas.microsoft.com/office/drawing/2014/main" id="{3E3ABAC1-F80C-41BE-E572-C452D95E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2593975"/>
            <a:ext cx="2743200" cy="1543050"/>
          </a:xfrm>
          <a:prstGeom prst="rect">
            <a:avLst/>
          </a:prstGeom>
        </p:spPr>
      </p:pic>
      <p:pic>
        <p:nvPicPr>
          <p:cNvPr id="8" name="Picture 7" descr="Transparency International | Human Rights Connected">
            <a:extLst>
              <a:ext uri="{FF2B5EF4-FFF2-40B4-BE49-F238E27FC236}">
                <a16:creationId xmlns:a16="http://schemas.microsoft.com/office/drawing/2014/main" id="{77861D8A-9824-9072-E666-96C4E24EF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525" y="936625"/>
            <a:ext cx="1568450" cy="1555750"/>
          </a:xfrm>
          <a:prstGeom prst="rect">
            <a:avLst/>
          </a:prstGeom>
        </p:spPr>
      </p:pic>
      <p:pic>
        <p:nvPicPr>
          <p:cNvPr id="9" name="Picture 8" descr="Varieties of Democracy (V-Dem) | University of Gothenburg">
            <a:extLst>
              <a:ext uri="{FF2B5EF4-FFF2-40B4-BE49-F238E27FC236}">
                <a16:creationId xmlns:a16="http://schemas.microsoft.com/office/drawing/2014/main" id="{2B606A57-65D0-442A-D409-7D0034E1F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0" y="4630420"/>
            <a:ext cx="274320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010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/>
        </p:nvSpPr>
        <p:spPr>
          <a:xfrm>
            <a:off x="1316400" y="2984250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GB" sz="4000" b="1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6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1618F5-2E47-4CF9-4956-50D358DE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6" y="236717"/>
            <a:ext cx="10515600" cy="823912"/>
          </a:xfrm>
        </p:spPr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Dataset: EU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procurement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contract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networks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(2008-2016)</a:t>
            </a:r>
            <a:endParaRPr lang="en-GB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E67DC-8565-7147-6EB1-DE7EC5984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19" y="2293611"/>
            <a:ext cx="4875072" cy="356679"/>
          </a:xfrm>
        </p:spPr>
        <p:txBody>
          <a:bodyPr/>
          <a:lstStyle/>
          <a:p>
            <a:r>
              <a:rPr lang="de-DE" sz="1400" i="1">
                <a:latin typeface="Georgia"/>
                <a:cs typeface="Arial"/>
                <a:sym typeface="Arial"/>
              </a:rPr>
              <a:t>26 EU countries (excl. LU, MT, HR) + UK + NO</a:t>
            </a:r>
            <a:endParaRPr lang="en-GB" sz="1400" i="1">
              <a:latin typeface="Georgia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789CF0-18B6-993A-7A31-2086CD91981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04421" y="2293610"/>
            <a:ext cx="4801820" cy="356680"/>
          </a:xfrm>
        </p:spPr>
        <p:txBody>
          <a:bodyPr/>
          <a:lstStyle/>
          <a:p>
            <a:r>
              <a:rPr lang="de-DE" sz="1400" i="1">
                <a:latin typeface="Georgia"/>
                <a:cs typeface="Arial"/>
              </a:rPr>
              <a:t>Single-</a:t>
            </a:r>
            <a:r>
              <a:rPr lang="de-DE" sz="1400" i="1" err="1">
                <a:latin typeface="Georgia"/>
                <a:cs typeface="Arial"/>
              </a:rPr>
              <a:t>bid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rates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used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as</a:t>
            </a:r>
            <a:r>
              <a:rPr lang="de-DE" sz="1400" i="1">
                <a:latin typeface="Georgia"/>
                <a:cs typeface="Arial"/>
              </a:rPr>
              <a:t> a </a:t>
            </a:r>
            <a:r>
              <a:rPr lang="de-DE" sz="1400" i="1" err="1">
                <a:latin typeface="Georgia"/>
                <a:cs typeface="Arial"/>
              </a:rPr>
              <a:t>proxy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for</a:t>
            </a:r>
            <a:r>
              <a:rPr lang="de-DE" sz="1400" i="1">
                <a:latin typeface="Georgia"/>
                <a:cs typeface="Arial"/>
              </a:rPr>
              <a:t> </a:t>
            </a:r>
            <a:r>
              <a:rPr lang="de-DE" sz="1400" i="1" err="1">
                <a:latin typeface="Georgia"/>
                <a:cs typeface="Arial"/>
              </a:rPr>
              <a:t>corruption</a:t>
            </a:r>
            <a:endParaRPr lang="de-DE" sz="1400" i="1">
              <a:latin typeface="Georgia"/>
              <a:cs typeface="Arial"/>
            </a:endParaRPr>
          </a:p>
        </p:txBody>
      </p:sp>
      <p:pic>
        <p:nvPicPr>
          <p:cNvPr id="13" name="Picture 12" descr="A map of europe with blue countries/regions&#10;&#10;Description automatically generated">
            <a:extLst>
              <a:ext uri="{FF2B5EF4-FFF2-40B4-BE49-F238E27FC236}">
                <a16:creationId xmlns:a16="http://schemas.microsoft.com/office/drawing/2014/main" id="{6567BC7A-FEA1-DD17-BB4D-8CA68854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45" y="2650290"/>
            <a:ext cx="4712346" cy="3559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239520-6B37-607D-E6CA-E17E4C1752C3}"/>
              </a:ext>
            </a:extLst>
          </p:cNvPr>
          <p:cNvSpPr txBox="1"/>
          <p:nvPr/>
        </p:nvSpPr>
        <p:spPr>
          <a:xfrm>
            <a:off x="658645" y="6209327"/>
            <a:ext cx="3368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/>
              <a:t>Source: Eurostat (2020), Wachs, </a:t>
            </a:r>
            <a:r>
              <a:rPr lang="de-DE" sz="900" err="1"/>
              <a:t>Fazekas</a:t>
            </a:r>
            <a:r>
              <a:rPr lang="de-DE" sz="900"/>
              <a:t> and </a:t>
            </a:r>
            <a:r>
              <a:rPr lang="de-DE" sz="900" err="1"/>
              <a:t>Kertesz</a:t>
            </a:r>
            <a:r>
              <a:rPr lang="de-DE" sz="900"/>
              <a:t> (2019)</a:t>
            </a:r>
            <a:endParaRPr lang="en-GB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7C673-4F30-47E1-B404-183684ABD4EE}"/>
              </a:ext>
            </a:extLst>
          </p:cNvPr>
          <p:cNvSpPr txBox="1"/>
          <p:nvPr/>
        </p:nvSpPr>
        <p:spPr>
          <a:xfrm>
            <a:off x="765176" y="912097"/>
            <a:ext cx="9889724" cy="78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4M+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contracts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(2008-2016)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Bipartite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networks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public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institutions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buyers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</a:rPr>
              <a:t>/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</a:rPr>
              <a:t>issuers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”) and 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firms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(“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suppliers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/</a:t>
            </a:r>
            <a:r>
              <a:rPr lang="de-DE" sz="1600" b="0" i="1" u="none" strike="noStrike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winners</a:t>
            </a:r>
            <a:r>
              <a:rPr lang="de-DE" sz="1600" b="0" i="1" u="none" strike="noStrike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“)</a:t>
            </a:r>
            <a:endParaRPr lang="de-DE" sz="1600" b="1" i="1">
              <a:solidFill>
                <a:schemeClr val="dk1"/>
              </a:solidFill>
              <a:latin typeface="Georgia"/>
              <a:sym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735677-CD8A-67F4-CB73-C9D2455B7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21" y="2684289"/>
            <a:ext cx="4912883" cy="35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35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4DAF4-8511-280D-3C50-647EAC61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Case Studies: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Ireland</a:t>
            </a:r>
            <a:r>
              <a:rPr lang="de-DE" sz="2000" b="1" i="1">
                <a:solidFill>
                  <a:schemeClr val="dk1"/>
                </a:solidFill>
                <a:latin typeface="Georgia"/>
              </a:rPr>
              <a:t> &amp;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Slovakia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4EC48-559B-0DAA-5271-FE462613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1711325"/>
            <a:ext cx="5308600" cy="4325938"/>
          </a:xfrm>
        </p:spPr>
        <p:txBody>
          <a:bodyPr/>
          <a:lstStyle/>
          <a:p>
            <a:pPr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Ireland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and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Slovakia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Similar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population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sizes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(IE – 4.6M, SK- 5.4M in 2012)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2012 – Year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Selection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Middle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of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4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dataset</a:t>
            </a:r>
            <a:r>
              <a:rPr lang="de-DE" sz="14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(2008-2016)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Significant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difference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in single-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bidder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rates</a:t>
            </a:r>
            <a:endParaRPr lang="de-DE" sz="1600" i="1">
              <a:solidFill>
                <a:schemeClr val="tx1"/>
              </a:solidFill>
              <a:latin typeface="Georgia" panose="02040502050405020303" pitchFamily="18" charset="0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Closeness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of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CPI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scores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</a:t>
            </a:r>
            <a:r>
              <a:rPr lang="de-DE" sz="1600" i="1" err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from</a:t>
            </a:r>
            <a:r>
              <a:rPr lang="de-DE" sz="1600" i="1">
                <a:solidFill>
                  <a:schemeClr val="tx1"/>
                </a:solidFill>
                <a:latin typeface="Georgia" panose="02040502050405020303" pitchFamily="18" charset="0"/>
                <a:cs typeface="Arial"/>
              </a:rPr>
              <a:t> Transparency International</a:t>
            </a:r>
          </a:p>
        </p:txBody>
      </p:sp>
      <p:pic>
        <p:nvPicPr>
          <p:cNvPr id="4" name="Picture 3" descr="A graph with a number of countries/regions&#10;&#10;Description automatically generated">
            <a:extLst>
              <a:ext uri="{FF2B5EF4-FFF2-40B4-BE49-F238E27FC236}">
                <a16:creationId xmlns:a16="http://schemas.microsoft.com/office/drawing/2014/main" id="{00BC86A3-DA64-98D9-53A9-FFCDDBAB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90" y="749300"/>
            <a:ext cx="608622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608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2F511-E2A8-AF05-B0DD-009F3AE5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de-DE" sz="2000" b="1" i="1">
                <a:solidFill>
                  <a:schemeClr val="dk1"/>
                </a:solidFill>
                <a:latin typeface="Georgia"/>
              </a:rPr>
              <a:t>Summary </a:t>
            </a:r>
            <a:r>
              <a:rPr lang="de-DE" sz="2000" b="1" i="1" err="1">
                <a:solidFill>
                  <a:schemeClr val="dk1"/>
                </a:solidFill>
                <a:latin typeface="Georgia"/>
              </a:rPr>
              <a:t>Statistics</a:t>
            </a:r>
            <a:endParaRPr lang="de-DE" sz="2000" b="1" i="1">
              <a:solidFill>
                <a:schemeClr val="dk1"/>
              </a:solidFill>
              <a:latin typeface="Georgia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5091BE-DD8C-2813-D329-EADAABE0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7" y="3429000"/>
            <a:ext cx="10515599" cy="236402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</a:pPr>
            <a:r>
              <a:rPr lang="de-DE" sz="1600" i="1" err="1">
                <a:latin typeface="Georgia" panose="02040502050405020303" pitchFamily="18" charset="0"/>
              </a:rPr>
              <a:t>While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Ireland</a:t>
            </a:r>
            <a:r>
              <a:rPr lang="de-DE" sz="1600" i="1">
                <a:latin typeface="Georgia" panose="02040502050405020303" pitchFamily="18" charset="0"/>
              </a:rPr>
              <a:t> and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have</a:t>
            </a:r>
            <a:r>
              <a:rPr lang="de-DE" sz="1600" i="1">
                <a:latin typeface="Georgia" panose="02040502050405020303" pitchFamily="18" charset="0"/>
              </a:rPr>
              <a:t> a </a:t>
            </a:r>
            <a:r>
              <a:rPr lang="de-DE" sz="1600" i="1" err="1">
                <a:latin typeface="Georgia" panose="02040502050405020303" pitchFamily="18" charset="0"/>
              </a:rPr>
              <a:t>similar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number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of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contracts</a:t>
            </a:r>
            <a:r>
              <a:rPr lang="de-DE" sz="1600" i="1">
                <a:latin typeface="Georgia" panose="02040502050405020303" pitchFamily="18" charset="0"/>
              </a:rPr>
              <a:t>,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has</a:t>
            </a:r>
            <a:r>
              <a:rPr lang="de-DE" sz="1600" i="1">
                <a:latin typeface="Georgia" panose="02040502050405020303" pitchFamily="18" charset="0"/>
              </a:rPr>
              <a:t>  33% </a:t>
            </a:r>
            <a:r>
              <a:rPr lang="de-DE" sz="1600" i="1" err="1">
                <a:latin typeface="Georgia" panose="02040502050405020303" pitchFamily="18" charset="0"/>
              </a:rPr>
              <a:t>fewers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winners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despite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having</a:t>
            </a:r>
            <a:r>
              <a:rPr lang="de-DE" sz="1600" i="1">
                <a:latin typeface="Georgia" panose="02040502050405020303" pitchFamily="18" charset="0"/>
              </a:rPr>
              <a:t> 65% </a:t>
            </a:r>
            <a:r>
              <a:rPr lang="de-DE" sz="1600" i="1" err="1">
                <a:latin typeface="Georgia" panose="02040502050405020303" pitchFamily="18" charset="0"/>
              </a:rPr>
              <a:t>more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public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institutions</a:t>
            </a:r>
            <a:r>
              <a:rPr lang="de-DE" sz="1600" i="1">
                <a:latin typeface="Georgia" panose="02040502050405020303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</a:pPr>
            <a:r>
              <a:rPr lang="de-DE" sz="1600" i="1" err="1">
                <a:latin typeface="Georgia" panose="02040502050405020303" pitchFamily="18" charset="0"/>
              </a:rPr>
              <a:t>Additionally</a:t>
            </a:r>
            <a:r>
              <a:rPr lang="de-DE" sz="1600" i="1">
                <a:latin typeface="Georgia" panose="02040502050405020303" pitchFamily="18" charset="0"/>
              </a:rPr>
              <a:t>, </a:t>
            </a:r>
            <a:r>
              <a:rPr lang="de-DE" sz="1600" i="1" err="1">
                <a:latin typeface="Georgia" panose="02040502050405020303" pitchFamily="18" charset="0"/>
              </a:rPr>
              <a:t>the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average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degree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for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firms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lower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Ireland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than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, and </a:t>
            </a:r>
            <a:r>
              <a:rPr lang="de-DE" sz="1600" i="1" err="1">
                <a:latin typeface="Georgia" panose="02040502050405020303" pitchFamily="18" charset="0"/>
              </a:rPr>
              <a:t>the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average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degree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for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public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institutions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is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higher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Ireland</a:t>
            </a:r>
            <a:r>
              <a:rPr lang="de-DE" sz="1600" i="1">
                <a:latin typeface="Georgia" panose="02040502050405020303" pitchFamily="18" charset="0"/>
              </a:rPr>
              <a:t> </a:t>
            </a:r>
            <a:r>
              <a:rPr lang="de-DE" sz="1600" i="1" err="1">
                <a:latin typeface="Georgia" panose="02040502050405020303" pitchFamily="18" charset="0"/>
              </a:rPr>
              <a:t>than</a:t>
            </a:r>
            <a:r>
              <a:rPr lang="de-DE" sz="1600" i="1">
                <a:latin typeface="Georgia" panose="02040502050405020303" pitchFamily="18" charset="0"/>
              </a:rPr>
              <a:t> in </a:t>
            </a:r>
            <a:r>
              <a:rPr lang="de-DE" sz="1600" i="1" err="1">
                <a:latin typeface="Georgia" panose="02040502050405020303" pitchFamily="18" charset="0"/>
              </a:rPr>
              <a:t>Slovakia</a:t>
            </a:r>
            <a:r>
              <a:rPr lang="de-DE" sz="1600" i="1">
                <a:latin typeface="Georgia" panose="02040502050405020303" pitchFamily="18" charset="0"/>
              </a:rPr>
              <a:t>.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D462A28-DFA7-D496-0E8A-2A36CD190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86871"/>
              </p:ext>
            </p:extLst>
          </p:nvPr>
        </p:nvGraphicFramePr>
        <p:xfrm>
          <a:off x="1348930" y="1924453"/>
          <a:ext cx="9693317" cy="1112520"/>
        </p:xfrm>
        <a:graphic>
          <a:graphicData uri="http://schemas.openxmlformats.org/drawingml/2006/table">
            <a:tbl>
              <a:tblPr firstRow="1" bandRow="1">
                <a:tableStyleId>{F78B4D48-FB32-4CF5-8F60-3082B1F2CEC6}</a:tableStyleId>
              </a:tblPr>
              <a:tblGrid>
                <a:gridCol w="1292105">
                  <a:extLst>
                    <a:ext uri="{9D8B030D-6E8A-4147-A177-3AD203B41FA5}">
                      <a16:colId xmlns:a16="http://schemas.microsoft.com/office/drawing/2014/main" val="3569533641"/>
                    </a:ext>
                  </a:extLst>
                </a:gridCol>
                <a:gridCol w="1707215">
                  <a:extLst>
                    <a:ext uri="{9D8B030D-6E8A-4147-A177-3AD203B41FA5}">
                      <a16:colId xmlns:a16="http://schemas.microsoft.com/office/drawing/2014/main" val="1718115043"/>
                    </a:ext>
                  </a:extLst>
                </a:gridCol>
                <a:gridCol w="1578677">
                  <a:extLst>
                    <a:ext uri="{9D8B030D-6E8A-4147-A177-3AD203B41FA5}">
                      <a16:colId xmlns:a16="http://schemas.microsoft.com/office/drawing/2014/main" val="458813251"/>
                    </a:ext>
                  </a:extLst>
                </a:gridCol>
                <a:gridCol w="1410106">
                  <a:extLst>
                    <a:ext uri="{9D8B030D-6E8A-4147-A177-3AD203B41FA5}">
                      <a16:colId xmlns:a16="http://schemas.microsoft.com/office/drawing/2014/main" val="4279610304"/>
                    </a:ext>
                  </a:extLst>
                </a:gridCol>
                <a:gridCol w="1936893">
                  <a:extLst>
                    <a:ext uri="{9D8B030D-6E8A-4147-A177-3AD203B41FA5}">
                      <a16:colId xmlns:a16="http://schemas.microsoft.com/office/drawing/2014/main" val="404409889"/>
                    </a:ext>
                  </a:extLst>
                </a:gridCol>
                <a:gridCol w="1768321">
                  <a:extLst>
                    <a:ext uri="{9D8B030D-6E8A-4147-A177-3AD203B41FA5}">
                      <a16:colId xmlns:a16="http://schemas.microsoft.com/office/drawing/2014/main" val="2960516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# Contracts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# Winners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# Issuers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&lt;K&gt; Winners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latin typeface="Georgia" panose="02040502050405020303" pitchFamily="18" charset="0"/>
                        </a:rPr>
                        <a:t>&lt;K&gt; Issuers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97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>
                          <a:latin typeface="Georgia" panose="02040502050405020303" pitchFamily="18" charset="0"/>
                        </a:rPr>
                        <a:t>Ireland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600" b="0" i="0" u="none" strike="noStrike" cap="non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Arial"/>
                          <a:cs typeface="Arial"/>
                          <a:sym typeface="Arial"/>
                        </a:rPr>
                        <a:t>2,713 </a:t>
                      </a:r>
                      <a:endParaRPr lang="de-DE" sz="160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1,587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81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>
                          <a:latin typeface="Georgia" panose="02040502050405020303" pitchFamily="18" charset="0"/>
                        </a:rPr>
                        <a:t>Slovakia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2,654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1,068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Georgia" panose="02040502050405020303" pitchFamily="18" charset="0"/>
                        </a:rPr>
                        <a:t>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6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17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B696258B3519C498E523E67BF71A1D1" ma:contentTypeVersion="5" ma:contentTypeDescription="Ein neues Dokument erstellen." ma:contentTypeScope="" ma:versionID="bc9e7f4976a9c03f61f243805dc9482c">
  <xsd:schema xmlns:xsd="http://www.w3.org/2001/XMLSchema" xmlns:xs="http://www.w3.org/2001/XMLSchema" xmlns:p="http://schemas.microsoft.com/office/2006/metadata/properties" xmlns:ns2="bf16929f-ec09-4a7b-8cdc-cc0899fae74c" xmlns:ns3="98c03440-0af1-439e-bea7-1d0e576009d4" targetNamespace="http://schemas.microsoft.com/office/2006/metadata/properties" ma:root="true" ma:fieldsID="6466c1c647921d993f29d9d57399d8bf" ns2:_="" ns3:_="">
    <xsd:import namespace="bf16929f-ec09-4a7b-8cdc-cc0899fae74c"/>
    <xsd:import namespace="98c03440-0af1-439e-bea7-1d0e576009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16929f-ec09-4a7b-8cdc-cc0899fae7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03440-0af1-439e-bea7-1d0e576009d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8c03440-0af1-439e-bea7-1d0e576009d4">
      <UserInfo>
        <DisplayName>Philipp Lorenz-Spreen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776FC06-AD96-47F6-B0DA-DA9F4974A3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72261D-6722-4F99-9D30-7BBE5D7757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16929f-ec09-4a7b-8cdc-cc0899fae74c"/>
    <ds:schemaRef ds:uri="98c03440-0af1-439e-bea7-1d0e576009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BE5BB3-0609-4764-AEB7-ECB93769A013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98c03440-0af1-439e-bea7-1d0e576009d4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bf16929f-ec09-4a7b-8cdc-cc0899fae74c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2235</Words>
  <Application>Microsoft Office PowerPoint</Application>
  <PresentationFormat>Widescreen</PresentationFormat>
  <Paragraphs>216</Paragraphs>
  <Slides>35</Slides>
  <Notes>26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AAAAAB+HelveticaNeue</vt:lpstr>
      <vt:lpstr>Arial</vt:lpstr>
      <vt:lpstr>Calibri</vt:lpstr>
      <vt:lpstr>Courier New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Dataset: EU procurement contract networks (2008-2016)</vt:lpstr>
      <vt:lpstr>Case Studies: Ireland &amp; Slovakia</vt:lpstr>
      <vt:lpstr>Summary Statistics</vt:lpstr>
      <vt:lpstr>Network Properties</vt:lpstr>
      <vt:lpstr>PowerPoint Presentation</vt:lpstr>
      <vt:lpstr>Ireland</vt:lpstr>
      <vt:lpstr>PowerPoint Presentation</vt:lpstr>
      <vt:lpstr>PowerPoint Presentation</vt:lpstr>
      <vt:lpstr>Comparing our degree distribution to the degree distribution of the Barabási–Albert model</vt:lpstr>
      <vt:lpstr>PowerPoint Presentation</vt:lpstr>
      <vt:lpstr>Comparing inverse percolations in the EU Network with the Albert Barabasi Model</vt:lpstr>
      <vt:lpstr>Comparing inverse percolations in the EU Network with the Albert Barabasi Model</vt:lpstr>
      <vt:lpstr>PowerPoint Presentation</vt:lpstr>
      <vt:lpstr>Limitations of the Albert Barabasi model and the use of Stochastic Block Model</vt:lpstr>
      <vt:lpstr>Hungarian procurement market</vt:lpstr>
      <vt:lpstr>PowerPoint Presentation</vt:lpstr>
      <vt:lpstr>Link Prediction</vt:lpstr>
      <vt:lpstr>PowerPoint Presentation</vt:lpstr>
      <vt:lpstr>Conclusion</vt:lpstr>
      <vt:lpstr>PowerPoint Presentation</vt:lpstr>
      <vt:lpstr>PowerPoint Presentation</vt:lpstr>
      <vt:lpstr>PowerPoint Presentation</vt:lpstr>
      <vt:lpstr>Link prediction</vt:lpstr>
      <vt:lpstr>PowerPoint Presentation</vt:lpstr>
      <vt:lpstr>Description: Bipartite Networks</vt:lpstr>
      <vt:lpstr>Description: A network in Spring layout</vt:lpstr>
      <vt:lpstr>Description</vt:lpstr>
      <vt:lpstr>Dataset: EU procurement contract networks (2008-2016)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 Foerster</dc:creator>
  <cp:lastModifiedBy>Kai Foerster</cp:lastModifiedBy>
  <cp:revision>62</cp:revision>
  <dcterms:modified xsi:type="dcterms:W3CDTF">2023-11-27T10:20:29Z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0x0101009B696258B3519C498E523E67BF71A1D1</vt:lpwstr>
  </property>
</Properties>
</file>